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16"/>
  </p:notesMasterIdLst>
  <p:sldIdLst>
    <p:sldId id="256" r:id="rId6"/>
    <p:sldId id="263" r:id="rId7"/>
    <p:sldId id="266" r:id="rId8"/>
    <p:sldId id="267" r:id="rId9"/>
    <p:sldId id="257" r:id="rId10"/>
    <p:sldId id="268" r:id="rId11"/>
    <p:sldId id="269" r:id="rId12"/>
    <p:sldId id="258" r:id="rId13"/>
    <p:sldId id="259" r:id="rId14"/>
    <p:sldId id="26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A38F"/>
    <a:srgbClr val="FAF5E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4" dt="2026-08-20T14:12:00.1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1" d="100"/>
          <a:sy n="61" d="100"/>
        </p:scale>
        <p:origin x="90" y="14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ijs Geluk" userId="S::m.geluk@epafras.nl::bb40a7f6-0388-48f0-b83f-3b30cb31fb7d" providerId="AD" clId="Web-{00000000-0000-0000-0000-000000000000}"/>
    <pc:docChg chg="modSld">
      <pc:chgData name="Matthijs Geluk" userId="S::m.geluk@epafras.nl::bb40a7f6-0388-48f0-b83f-3b30cb31fb7d" providerId="AD" clId="Web-{00000000-0000-0000-0000-000000000000}" dt="2026-08-20T14:12:00.117" v="1" actId="20577"/>
      <pc:docMkLst>
        <pc:docMk/>
      </pc:docMkLst>
      <pc:sldChg chg="modSp">
        <pc:chgData name="Matthijs Geluk" userId="S::m.geluk@epafras.nl::bb40a7f6-0388-48f0-b83f-3b30cb31fb7d" providerId="AD" clId="Web-{00000000-0000-0000-0000-000000000000}" dt="2026-08-20T14:12:00.117" v="1" actId="20577"/>
        <pc:sldMkLst>
          <pc:docMk/>
          <pc:sldMk cId="0" sldId="259"/>
        </pc:sldMkLst>
        <pc:spChg chg="mod">
          <ac:chgData name="Matthijs Geluk" userId="S::m.geluk@epafras.nl::bb40a7f6-0388-48f0-b83f-3b30cb31fb7d" providerId="AD" clId="Web-{00000000-0000-0000-0000-000000000000}" dt="2026-08-20T14:12:00.117" v="1" actId="20577"/>
          <ac:spMkLst>
            <pc:docMk/>
            <pc:sldMk cId="0" sldId="259"/>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4225D3-B14A-47FC-8A81-5ABD183401E0}" type="datetimeFigureOut">
              <a:rPr lang="nl-NL" smtClean="0"/>
              <a:t>20-8-2026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604226-D25B-4E5A-A71C-EB7A02EE3F5D}" type="slidenum">
              <a:rPr lang="nl-NL" smtClean="0"/>
              <a:t>‹#›</a:t>
            </a:fld>
            <a:endParaRPr lang="nl-NL"/>
          </a:p>
        </p:txBody>
      </p:sp>
    </p:spTree>
    <p:extLst>
      <p:ext uri="{BB962C8B-B14F-4D97-AF65-F5344CB8AC3E}">
        <p14:creationId xmlns:p14="http://schemas.microsoft.com/office/powerpoint/2010/main" val="1142958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95E386-3932-4C64-ABE3-575CFD9EAAD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7529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95E386-3932-4C64-ABE3-575CFD9EAAD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28702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04DAF-6162-E289-39B0-D997740E21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A7A09F-E8BB-A0BA-1B75-F17824FCD9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AA3378-D9DD-497D-ED02-8DB7774B1391}"/>
              </a:ext>
            </a:extLst>
          </p:cNvPr>
          <p:cNvSpPr>
            <a:spLocks noGrp="1"/>
          </p:cNvSpPr>
          <p:nvPr>
            <p:ph type="dt" sz="half" idx="10"/>
          </p:nvPr>
        </p:nvSpPr>
        <p:spPr/>
        <p:txBody>
          <a:bodyPr/>
          <a:lstStyle/>
          <a:p>
            <a:fld id="{3477DBFF-7094-4062-B70C-B01CD12D9B31}" type="datetimeFigureOut">
              <a:rPr lang="en-US" smtClean="0"/>
              <a:t>8/20/2026</a:t>
            </a:fld>
            <a:endParaRPr lang="en-US"/>
          </a:p>
        </p:txBody>
      </p:sp>
      <p:sp>
        <p:nvSpPr>
          <p:cNvPr id="5" name="Footer Placeholder 4">
            <a:extLst>
              <a:ext uri="{FF2B5EF4-FFF2-40B4-BE49-F238E27FC236}">
                <a16:creationId xmlns:a16="http://schemas.microsoft.com/office/drawing/2014/main" id="{1A2EB63C-96C1-E6E9-7433-6D6B6DF991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84F305-A521-DF15-ECFF-5451EDA7FFC2}"/>
              </a:ext>
            </a:extLst>
          </p:cNvPr>
          <p:cNvSpPr>
            <a:spLocks noGrp="1"/>
          </p:cNvSpPr>
          <p:nvPr>
            <p:ph type="sldNum" sz="quarter" idx="12"/>
          </p:nvPr>
        </p:nvSpPr>
        <p:spPr/>
        <p:txBody>
          <a:bodyPr/>
          <a:lstStyle/>
          <a:p>
            <a:fld id="{CCC379AC-EE83-4361-9CC8-A6A85B839762}" type="slidenum">
              <a:rPr lang="en-US" smtClean="0"/>
              <a:t>‹#›</a:t>
            </a:fld>
            <a:endParaRPr lang="en-US"/>
          </a:p>
        </p:txBody>
      </p:sp>
    </p:spTree>
    <p:extLst>
      <p:ext uri="{BB962C8B-B14F-4D97-AF65-F5344CB8AC3E}">
        <p14:creationId xmlns:p14="http://schemas.microsoft.com/office/powerpoint/2010/main" val="4149554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42655-C25F-2C0E-9313-D7A453BC0A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6DE01E-730A-B355-F074-172F4403C9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E6B659-6046-BBA0-2BBF-3103A5D88E9A}"/>
              </a:ext>
            </a:extLst>
          </p:cNvPr>
          <p:cNvSpPr>
            <a:spLocks noGrp="1"/>
          </p:cNvSpPr>
          <p:nvPr>
            <p:ph type="dt" sz="half" idx="10"/>
          </p:nvPr>
        </p:nvSpPr>
        <p:spPr/>
        <p:txBody>
          <a:bodyPr/>
          <a:lstStyle/>
          <a:p>
            <a:fld id="{3477DBFF-7094-4062-B70C-B01CD12D9B31}" type="datetimeFigureOut">
              <a:rPr lang="en-US" smtClean="0"/>
              <a:t>8/20/2026</a:t>
            </a:fld>
            <a:endParaRPr lang="en-US"/>
          </a:p>
        </p:txBody>
      </p:sp>
      <p:sp>
        <p:nvSpPr>
          <p:cNvPr id="5" name="Footer Placeholder 4">
            <a:extLst>
              <a:ext uri="{FF2B5EF4-FFF2-40B4-BE49-F238E27FC236}">
                <a16:creationId xmlns:a16="http://schemas.microsoft.com/office/drawing/2014/main" id="{B1952EFB-A132-FE8F-2D26-DC395B46BE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CB5675-C93A-9934-2A33-F5A2A65217A4}"/>
              </a:ext>
            </a:extLst>
          </p:cNvPr>
          <p:cNvSpPr>
            <a:spLocks noGrp="1"/>
          </p:cNvSpPr>
          <p:nvPr>
            <p:ph type="sldNum" sz="quarter" idx="12"/>
          </p:nvPr>
        </p:nvSpPr>
        <p:spPr/>
        <p:txBody>
          <a:bodyPr/>
          <a:lstStyle/>
          <a:p>
            <a:fld id="{CCC379AC-EE83-4361-9CC8-A6A85B839762}" type="slidenum">
              <a:rPr lang="en-US" smtClean="0"/>
              <a:t>‹#›</a:t>
            </a:fld>
            <a:endParaRPr lang="en-US"/>
          </a:p>
        </p:txBody>
      </p:sp>
    </p:spTree>
    <p:extLst>
      <p:ext uri="{BB962C8B-B14F-4D97-AF65-F5344CB8AC3E}">
        <p14:creationId xmlns:p14="http://schemas.microsoft.com/office/powerpoint/2010/main" val="4238181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A0007-31A7-4077-DD2B-2B8BA2BC8CA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2EEE47-CD7D-9E85-14F4-A8E200FB74E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84FBA0-3CB4-3E04-421A-134416B762ED}"/>
              </a:ext>
            </a:extLst>
          </p:cNvPr>
          <p:cNvSpPr>
            <a:spLocks noGrp="1"/>
          </p:cNvSpPr>
          <p:nvPr>
            <p:ph type="dt" sz="half" idx="10"/>
          </p:nvPr>
        </p:nvSpPr>
        <p:spPr/>
        <p:txBody>
          <a:bodyPr/>
          <a:lstStyle/>
          <a:p>
            <a:fld id="{3477DBFF-7094-4062-B70C-B01CD12D9B31}" type="datetimeFigureOut">
              <a:rPr lang="en-US" smtClean="0"/>
              <a:t>8/20/2026</a:t>
            </a:fld>
            <a:endParaRPr lang="en-US"/>
          </a:p>
        </p:txBody>
      </p:sp>
      <p:sp>
        <p:nvSpPr>
          <p:cNvPr id="5" name="Footer Placeholder 4">
            <a:extLst>
              <a:ext uri="{FF2B5EF4-FFF2-40B4-BE49-F238E27FC236}">
                <a16:creationId xmlns:a16="http://schemas.microsoft.com/office/drawing/2014/main" id="{E7CF9178-A580-6620-02BF-B0E5504FDC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122F4E-AAA4-2978-6F25-621781BA6823}"/>
              </a:ext>
            </a:extLst>
          </p:cNvPr>
          <p:cNvSpPr>
            <a:spLocks noGrp="1"/>
          </p:cNvSpPr>
          <p:nvPr>
            <p:ph type="sldNum" sz="quarter" idx="12"/>
          </p:nvPr>
        </p:nvSpPr>
        <p:spPr/>
        <p:txBody>
          <a:bodyPr/>
          <a:lstStyle/>
          <a:p>
            <a:fld id="{CCC379AC-EE83-4361-9CC8-A6A85B839762}" type="slidenum">
              <a:rPr lang="en-US" smtClean="0"/>
              <a:t>‹#›</a:t>
            </a:fld>
            <a:endParaRPr lang="en-US"/>
          </a:p>
        </p:txBody>
      </p:sp>
    </p:spTree>
    <p:extLst>
      <p:ext uri="{BB962C8B-B14F-4D97-AF65-F5344CB8AC3E}">
        <p14:creationId xmlns:p14="http://schemas.microsoft.com/office/powerpoint/2010/main" val="1602448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291F2-1157-1575-D956-A14DA0D951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5607D3-823A-301D-47A8-0EE9334E4C8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4BCB021-FE1B-2538-6A76-0170A2C53C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4F5993-EAE6-AA6B-D577-2E19638846BE}"/>
              </a:ext>
            </a:extLst>
          </p:cNvPr>
          <p:cNvSpPr>
            <a:spLocks noGrp="1"/>
          </p:cNvSpPr>
          <p:nvPr>
            <p:ph type="dt" sz="half" idx="10"/>
          </p:nvPr>
        </p:nvSpPr>
        <p:spPr/>
        <p:txBody>
          <a:bodyPr/>
          <a:lstStyle/>
          <a:p>
            <a:fld id="{3477DBFF-7094-4062-B70C-B01CD12D9B31}" type="datetimeFigureOut">
              <a:rPr lang="en-US" smtClean="0"/>
              <a:t>8/20/2026</a:t>
            </a:fld>
            <a:endParaRPr lang="en-US"/>
          </a:p>
        </p:txBody>
      </p:sp>
      <p:sp>
        <p:nvSpPr>
          <p:cNvPr id="6" name="Footer Placeholder 5">
            <a:extLst>
              <a:ext uri="{FF2B5EF4-FFF2-40B4-BE49-F238E27FC236}">
                <a16:creationId xmlns:a16="http://schemas.microsoft.com/office/drawing/2014/main" id="{EC546B29-3A9E-D0F1-D3C3-308AA5921C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8BCB95-CCD2-6748-883C-3703C25D6A81}"/>
              </a:ext>
            </a:extLst>
          </p:cNvPr>
          <p:cNvSpPr>
            <a:spLocks noGrp="1"/>
          </p:cNvSpPr>
          <p:nvPr>
            <p:ph type="sldNum" sz="quarter" idx="12"/>
          </p:nvPr>
        </p:nvSpPr>
        <p:spPr/>
        <p:txBody>
          <a:bodyPr/>
          <a:lstStyle/>
          <a:p>
            <a:fld id="{CCC379AC-EE83-4361-9CC8-A6A85B839762}" type="slidenum">
              <a:rPr lang="en-US" smtClean="0"/>
              <a:t>‹#›</a:t>
            </a:fld>
            <a:endParaRPr lang="en-US"/>
          </a:p>
        </p:txBody>
      </p:sp>
    </p:spTree>
    <p:extLst>
      <p:ext uri="{BB962C8B-B14F-4D97-AF65-F5344CB8AC3E}">
        <p14:creationId xmlns:p14="http://schemas.microsoft.com/office/powerpoint/2010/main" val="1872411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FCC21-2A57-1C79-5C1A-C1F9629E54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F6FC66-A3B2-7F92-54E9-0BB2D483CE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AEC6C6-6D4D-29CF-91A4-819B0A1CAF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63BC90-B8FC-5156-DFC9-37D6A6B3D9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AFC50E-568A-B24F-D80F-2B0AC29EE4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9AC843-2299-911E-903D-542E09FCEF6D}"/>
              </a:ext>
            </a:extLst>
          </p:cNvPr>
          <p:cNvSpPr>
            <a:spLocks noGrp="1"/>
          </p:cNvSpPr>
          <p:nvPr>
            <p:ph type="dt" sz="half" idx="10"/>
          </p:nvPr>
        </p:nvSpPr>
        <p:spPr/>
        <p:txBody>
          <a:bodyPr/>
          <a:lstStyle/>
          <a:p>
            <a:fld id="{3477DBFF-7094-4062-B70C-B01CD12D9B31}" type="datetimeFigureOut">
              <a:rPr lang="en-US" smtClean="0"/>
              <a:t>8/20/2026</a:t>
            </a:fld>
            <a:endParaRPr lang="en-US"/>
          </a:p>
        </p:txBody>
      </p:sp>
      <p:sp>
        <p:nvSpPr>
          <p:cNvPr id="8" name="Footer Placeholder 7">
            <a:extLst>
              <a:ext uri="{FF2B5EF4-FFF2-40B4-BE49-F238E27FC236}">
                <a16:creationId xmlns:a16="http://schemas.microsoft.com/office/drawing/2014/main" id="{13F62D20-895A-AE22-3037-1878D08742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A05B65-8921-18B1-DB6B-D7A6AE6CD041}"/>
              </a:ext>
            </a:extLst>
          </p:cNvPr>
          <p:cNvSpPr>
            <a:spLocks noGrp="1"/>
          </p:cNvSpPr>
          <p:nvPr>
            <p:ph type="sldNum" sz="quarter" idx="12"/>
          </p:nvPr>
        </p:nvSpPr>
        <p:spPr/>
        <p:txBody>
          <a:bodyPr/>
          <a:lstStyle/>
          <a:p>
            <a:fld id="{CCC379AC-EE83-4361-9CC8-A6A85B839762}" type="slidenum">
              <a:rPr lang="en-US" smtClean="0"/>
              <a:t>‹#›</a:t>
            </a:fld>
            <a:endParaRPr lang="en-US"/>
          </a:p>
        </p:txBody>
      </p:sp>
    </p:spTree>
    <p:extLst>
      <p:ext uri="{BB962C8B-B14F-4D97-AF65-F5344CB8AC3E}">
        <p14:creationId xmlns:p14="http://schemas.microsoft.com/office/powerpoint/2010/main" val="36407279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BE2DD-747A-3A86-0559-23BBA04142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6D9A38-230D-5802-5410-665BEEF9C42C}"/>
              </a:ext>
            </a:extLst>
          </p:cNvPr>
          <p:cNvSpPr>
            <a:spLocks noGrp="1"/>
          </p:cNvSpPr>
          <p:nvPr>
            <p:ph type="dt" sz="half" idx="10"/>
          </p:nvPr>
        </p:nvSpPr>
        <p:spPr/>
        <p:txBody>
          <a:bodyPr/>
          <a:lstStyle/>
          <a:p>
            <a:fld id="{3477DBFF-7094-4062-B70C-B01CD12D9B31}" type="datetimeFigureOut">
              <a:rPr lang="en-US" smtClean="0"/>
              <a:t>8/20/2026</a:t>
            </a:fld>
            <a:endParaRPr lang="en-US"/>
          </a:p>
        </p:txBody>
      </p:sp>
      <p:sp>
        <p:nvSpPr>
          <p:cNvPr id="4" name="Footer Placeholder 3">
            <a:extLst>
              <a:ext uri="{FF2B5EF4-FFF2-40B4-BE49-F238E27FC236}">
                <a16:creationId xmlns:a16="http://schemas.microsoft.com/office/drawing/2014/main" id="{4625C8C6-8307-61DC-43CF-2CFF1A6882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F89C03-467A-B9BF-D8A3-3FBFC19AA9C4}"/>
              </a:ext>
            </a:extLst>
          </p:cNvPr>
          <p:cNvSpPr>
            <a:spLocks noGrp="1"/>
          </p:cNvSpPr>
          <p:nvPr>
            <p:ph type="sldNum" sz="quarter" idx="12"/>
          </p:nvPr>
        </p:nvSpPr>
        <p:spPr/>
        <p:txBody>
          <a:bodyPr/>
          <a:lstStyle/>
          <a:p>
            <a:fld id="{CCC379AC-EE83-4361-9CC8-A6A85B839762}" type="slidenum">
              <a:rPr lang="en-US" smtClean="0"/>
              <a:t>‹#›</a:t>
            </a:fld>
            <a:endParaRPr lang="en-US"/>
          </a:p>
        </p:txBody>
      </p:sp>
    </p:spTree>
    <p:extLst>
      <p:ext uri="{BB962C8B-B14F-4D97-AF65-F5344CB8AC3E}">
        <p14:creationId xmlns:p14="http://schemas.microsoft.com/office/powerpoint/2010/main" val="21200654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A787AE-50E8-D025-2FA3-833875DB44D3}"/>
              </a:ext>
            </a:extLst>
          </p:cNvPr>
          <p:cNvSpPr>
            <a:spLocks noGrp="1"/>
          </p:cNvSpPr>
          <p:nvPr>
            <p:ph type="dt" sz="half" idx="10"/>
          </p:nvPr>
        </p:nvSpPr>
        <p:spPr/>
        <p:txBody>
          <a:bodyPr/>
          <a:lstStyle/>
          <a:p>
            <a:fld id="{3477DBFF-7094-4062-B70C-B01CD12D9B31}" type="datetimeFigureOut">
              <a:rPr lang="en-US" smtClean="0"/>
              <a:t>8/20/2026</a:t>
            </a:fld>
            <a:endParaRPr lang="en-US"/>
          </a:p>
        </p:txBody>
      </p:sp>
      <p:sp>
        <p:nvSpPr>
          <p:cNvPr id="3" name="Footer Placeholder 2">
            <a:extLst>
              <a:ext uri="{FF2B5EF4-FFF2-40B4-BE49-F238E27FC236}">
                <a16:creationId xmlns:a16="http://schemas.microsoft.com/office/drawing/2014/main" id="{DA6D3CDB-2EB6-58B2-4E9E-18AD28DC09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8EE5DA-05CB-43AD-3808-AE4EF4B5A0BE}"/>
              </a:ext>
            </a:extLst>
          </p:cNvPr>
          <p:cNvSpPr>
            <a:spLocks noGrp="1"/>
          </p:cNvSpPr>
          <p:nvPr>
            <p:ph type="sldNum" sz="quarter" idx="12"/>
          </p:nvPr>
        </p:nvSpPr>
        <p:spPr/>
        <p:txBody>
          <a:bodyPr/>
          <a:lstStyle/>
          <a:p>
            <a:fld id="{CCC379AC-EE83-4361-9CC8-A6A85B839762}" type="slidenum">
              <a:rPr lang="en-US" smtClean="0"/>
              <a:t>‹#›</a:t>
            </a:fld>
            <a:endParaRPr lang="en-US"/>
          </a:p>
        </p:txBody>
      </p:sp>
    </p:spTree>
    <p:extLst>
      <p:ext uri="{BB962C8B-B14F-4D97-AF65-F5344CB8AC3E}">
        <p14:creationId xmlns:p14="http://schemas.microsoft.com/office/powerpoint/2010/main" val="19414975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6224A-907D-79B3-55E2-8805888A37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B93AC4-357B-DC07-5215-9C3A5999E7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F0DD4C-7A89-4098-1827-C7F53B6657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AC8951-F408-F4AF-BC37-39EFE321D93D}"/>
              </a:ext>
            </a:extLst>
          </p:cNvPr>
          <p:cNvSpPr>
            <a:spLocks noGrp="1"/>
          </p:cNvSpPr>
          <p:nvPr>
            <p:ph type="dt" sz="half" idx="10"/>
          </p:nvPr>
        </p:nvSpPr>
        <p:spPr/>
        <p:txBody>
          <a:bodyPr/>
          <a:lstStyle/>
          <a:p>
            <a:fld id="{3477DBFF-7094-4062-B70C-B01CD12D9B31}" type="datetimeFigureOut">
              <a:rPr lang="en-US" smtClean="0"/>
              <a:t>8/20/2026</a:t>
            </a:fld>
            <a:endParaRPr lang="en-US"/>
          </a:p>
        </p:txBody>
      </p:sp>
      <p:sp>
        <p:nvSpPr>
          <p:cNvPr id="6" name="Footer Placeholder 5">
            <a:extLst>
              <a:ext uri="{FF2B5EF4-FFF2-40B4-BE49-F238E27FC236}">
                <a16:creationId xmlns:a16="http://schemas.microsoft.com/office/drawing/2014/main" id="{583E8900-F4CD-80FD-5086-D1BD841703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A7641C-FB7C-E9D2-CA58-B52D2A76A21C}"/>
              </a:ext>
            </a:extLst>
          </p:cNvPr>
          <p:cNvSpPr>
            <a:spLocks noGrp="1"/>
          </p:cNvSpPr>
          <p:nvPr>
            <p:ph type="sldNum" sz="quarter" idx="12"/>
          </p:nvPr>
        </p:nvSpPr>
        <p:spPr/>
        <p:txBody>
          <a:bodyPr/>
          <a:lstStyle/>
          <a:p>
            <a:fld id="{CCC379AC-EE83-4361-9CC8-A6A85B839762}" type="slidenum">
              <a:rPr lang="en-US" smtClean="0"/>
              <a:t>‹#›</a:t>
            </a:fld>
            <a:endParaRPr lang="en-US"/>
          </a:p>
        </p:txBody>
      </p:sp>
    </p:spTree>
    <p:extLst>
      <p:ext uri="{BB962C8B-B14F-4D97-AF65-F5344CB8AC3E}">
        <p14:creationId xmlns:p14="http://schemas.microsoft.com/office/powerpoint/2010/main" val="2808791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D2547-7839-1A00-724E-F6858CF73A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82D958-F670-7174-1354-6C820518EB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05E253-DDC4-7A38-3EE5-5A9CF51C27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96E16-B2A8-97FA-66E5-BE788E3C0670}"/>
              </a:ext>
            </a:extLst>
          </p:cNvPr>
          <p:cNvSpPr>
            <a:spLocks noGrp="1"/>
          </p:cNvSpPr>
          <p:nvPr>
            <p:ph type="dt" sz="half" idx="10"/>
          </p:nvPr>
        </p:nvSpPr>
        <p:spPr/>
        <p:txBody>
          <a:bodyPr/>
          <a:lstStyle/>
          <a:p>
            <a:fld id="{3477DBFF-7094-4062-B70C-B01CD12D9B31}" type="datetimeFigureOut">
              <a:rPr lang="en-US" smtClean="0"/>
              <a:t>8/20/2026</a:t>
            </a:fld>
            <a:endParaRPr lang="en-US"/>
          </a:p>
        </p:txBody>
      </p:sp>
      <p:sp>
        <p:nvSpPr>
          <p:cNvPr id="6" name="Footer Placeholder 5">
            <a:extLst>
              <a:ext uri="{FF2B5EF4-FFF2-40B4-BE49-F238E27FC236}">
                <a16:creationId xmlns:a16="http://schemas.microsoft.com/office/drawing/2014/main" id="{46CC90A0-E11A-18A0-FAB0-532C033743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BBC848-001B-9D0E-FD2C-081DA759611C}"/>
              </a:ext>
            </a:extLst>
          </p:cNvPr>
          <p:cNvSpPr>
            <a:spLocks noGrp="1"/>
          </p:cNvSpPr>
          <p:nvPr>
            <p:ph type="sldNum" sz="quarter" idx="12"/>
          </p:nvPr>
        </p:nvSpPr>
        <p:spPr/>
        <p:txBody>
          <a:bodyPr/>
          <a:lstStyle/>
          <a:p>
            <a:fld id="{CCC379AC-EE83-4361-9CC8-A6A85B839762}" type="slidenum">
              <a:rPr lang="en-US" smtClean="0"/>
              <a:t>‹#›</a:t>
            </a:fld>
            <a:endParaRPr lang="en-US"/>
          </a:p>
        </p:txBody>
      </p:sp>
    </p:spTree>
    <p:extLst>
      <p:ext uri="{BB962C8B-B14F-4D97-AF65-F5344CB8AC3E}">
        <p14:creationId xmlns:p14="http://schemas.microsoft.com/office/powerpoint/2010/main" val="38740905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EA9F4-637D-1A09-0161-7EDC962BE2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A72259-D114-6D9A-FA25-58CF75058C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9B6E9E-6733-EF69-9964-D054CF9DC6B4}"/>
              </a:ext>
            </a:extLst>
          </p:cNvPr>
          <p:cNvSpPr>
            <a:spLocks noGrp="1"/>
          </p:cNvSpPr>
          <p:nvPr>
            <p:ph type="dt" sz="half" idx="10"/>
          </p:nvPr>
        </p:nvSpPr>
        <p:spPr/>
        <p:txBody>
          <a:bodyPr/>
          <a:lstStyle/>
          <a:p>
            <a:fld id="{3477DBFF-7094-4062-B70C-B01CD12D9B31}" type="datetimeFigureOut">
              <a:rPr lang="en-US" smtClean="0"/>
              <a:t>8/20/2026</a:t>
            </a:fld>
            <a:endParaRPr lang="en-US"/>
          </a:p>
        </p:txBody>
      </p:sp>
      <p:sp>
        <p:nvSpPr>
          <p:cNvPr id="5" name="Footer Placeholder 4">
            <a:extLst>
              <a:ext uri="{FF2B5EF4-FFF2-40B4-BE49-F238E27FC236}">
                <a16:creationId xmlns:a16="http://schemas.microsoft.com/office/drawing/2014/main" id="{67227360-6B81-A254-1BA7-B829D0D3F1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95A3D6-05B1-8389-DA5C-C80468A7C1B6}"/>
              </a:ext>
            </a:extLst>
          </p:cNvPr>
          <p:cNvSpPr>
            <a:spLocks noGrp="1"/>
          </p:cNvSpPr>
          <p:nvPr>
            <p:ph type="sldNum" sz="quarter" idx="12"/>
          </p:nvPr>
        </p:nvSpPr>
        <p:spPr/>
        <p:txBody>
          <a:bodyPr/>
          <a:lstStyle/>
          <a:p>
            <a:fld id="{CCC379AC-EE83-4361-9CC8-A6A85B839762}" type="slidenum">
              <a:rPr lang="en-US" smtClean="0"/>
              <a:t>‹#›</a:t>
            </a:fld>
            <a:endParaRPr lang="en-US"/>
          </a:p>
        </p:txBody>
      </p:sp>
    </p:spTree>
    <p:extLst>
      <p:ext uri="{BB962C8B-B14F-4D97-AF65-F5344CB8AC3E}">
        <p14:creationId xmlns:p14="http://schemas.microsoft.com/office/powerpoint/2010/main" val="14942586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497FE1-AD37-3A8C-142A-49C75FF1BC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60E6DB-3C20-EE2F-E8C0-FB4E222256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934715-2A84-E781-04DF-7CA9DC3EDAA7}"/>
              </a:ext>
            </a:extLst>
          </p:cNvPr>
          <p:cNvSpPr>
            <a:spLocks noGrp="1"/>
          </p:cNvSpPr>
          <p:nvPr>
            <p:ph type="dt" sz="half" idx="10"/>
          </p:nvPr>
        </p:nvSpPr>
        <p:spPr/>
        <p:txBody>
          <a:bodyPr/>
          <a:lstStyle/>
          <a:p>
            <a:fld id="{3477DBFF-7094-4062-B70C-B01CD12D9B31}" type="datetimeFigureOut">
              <a:rPr lang="en-US" smtClean="0"/>
              <a:t>8/20/2026</a:t>
            </a:fld>
            <a:endParaRPr lang="en-US"/>
          </a:p>
        </p:txBody>
      </p:sp>
      <p:sp>
        <p:nvSpPr>
          <p:cNvPr id="5" name="Footer Placeholder 4">
            <a:extLst>
              <a:ext uri="{FF2B5EF4-FFF2-40B4-BE49-F238E27FC236}">
                <a16:creationId xmlns:a16="http://schemas.microsoft.com/office/drawing/2014/main" id="{72C55642-3FE9-FE44-DE95-0D10BA5FAB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E8B411-0DA1-A70A-D913-3C7B713A732A}"/>
              </a:ext>
            </a:extLst>
          </p:cNvPr>
          <p:cNvSpPr>
            <a:spLocks noGrp="1"/>
          </p:cNvSpPr>
          <p:nvPr>
            <p:ph type="sldNum" sz="quarter" idx="12"/>
          </p:nvPr>
        </p:nvSpPr>
        <p:spPr/>
        <p:txBody>
          <a:bodyPr/>
          <a:lstStyle/>
          <a:p>
            <a:fld id="{CCC379AC-EE83-4361-9CC8-A6A85B839762}" type="slidenum">
              <a:rPr lang="en-US" smtClean="0"/>
              <a:t>‹#›</a:t>
            </a:fld>
            <a:endParaRPr lang="en-US"/>
          </a:p>
        </p:txBody>
      </p:sp>
    </p:spTree>
    <p:extLst>
      <p:ext uri="{BB962C8B-B14F-4D97-AF65-F5344CB8AC3E}">
        <p14:creationId xmlns:p14="http://schemas.microsoft.com/office/powerpoint/2010/main" val="3561570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3B05AE-8F8B-A123-EA12-1539CA8B0C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66F3A59-6301-3D33-AAB7-48F182F181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2E53F8-DF40-BC61-6CB2-8AD5128EDC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477DBFF-7094-4062-B70C-B01CD12D9B31}" type="datetimeFigureOut">
              <a:rPr lang="en-US" smtClean="0"/>
              <a:t>8/20/2026</a:t>
            </a:fld>
            <a:endParaRPr lang="en-US"/>
          </a:p>
        </p:txBody>
      </p:sp>
      <p:sp>
        <p:nvSpPr>
          <p:cNvPr id="5" name="Footer Placeholder 4">
            <a:extLst>
              <a:ext uri="{FF2B5EF4-FFF2-40B4-BE49-F238E27FC236}">
                <a16:creationId xmlns:a16="http://schemas.microsoft.com/office/drawing/2014/main" id="{0A6C3F11-6809-2AE8-C0AF-E2CF2C7874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88F63E-82D6-99B8-7B7A-03CFDE117A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CC379AC-EE83-4361-9CC8-A6A85B839762}" type="slidenum">
              <a:rPr lang="en-US" smtClean="0"/>
              <a:t>‹#›</a:t>
            </a:fld>
            <a:endParaRPr lang="en-US"/>
          </a:p>
        </p:txBody>
      </p:sp>
    </p:spTree>
    <p:extLst>
      <p:ext uri="{BB962C8B-B14F-4D97-AF65-F5344CB8AC3E}">
        <p14:creationId xmlns:p14="http://schemas.microsoft.com/office/powerpoint/2010/main" val="13079907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sv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5EF"/>
        </a:solidFill>
        <a:effectLst/>
      </p:bgPr>
    </p:bg>
    <p:spTree>
      <p:nvGrpSpPr>
        <p:cNvPr id="1" name=""/>
        <p:cNvGrpSpPr/>
        <p:nvPr/>
      </p:nvGrpSpPr>
      <p:grpSpPr>
        <a:xfrm>
          <a:off x="0" y="0"/>
          <a:ext cx="0" cy="0"/>
          <a:chOff x="0" y="0"/>
          <a:chExt cx="0" cy="0"/>
        </a:xfrm>
      </p:grpSpPr>
      <p:sp>
        <p:nvSpPr>
          <p:cNvPr id="2" name="Freeform 1"/>
          <p:cNvSpPr/>
          <p:nvPr/>
        </p:nvSpPr>
        <p:spPr>
          <a:xfrm>
            <a:off x="0" y="5010912"/>
            <a:ext cx="12191695" cy="1847088"/>
          </a:xfrm>
          <a:custGeom>
            <a:avLst/>
            <a:gdLst/>
            <a:ahLst/>
            <a:cxnLst/>
            <a:rect l="l" t="t" r="r" b="b"/>
            <a:pathLst>
              <a:path w="12191695" h="1847088">
                <a:moveTo>
                  <a:pt x="0" y="0"/>
                </a:moveTo>
                <a:lnTo>
                  <a:pt x="640080" y="109728"/>
                </a:lnTo>
                <a:lnTo>
                  <a:pt x="1645920" y="64008"/>
                </a:lnTo>
                <a:lnTo>
                  <a:pt x="2743200" y="36576"/>
                </a:lnTo>
                <a:lnTo>
                  <a:pt x="3840480" y="109728"/>
                </a:lnTo>
                <a:lnTo>
                  <a:pt x="4754880" y="27432"/>
                </a:lnTo>
                <a:lnTo>
                  <a:pt x="5669280" y="109728"/>
                </a:lnTo>
                <a:lnTo>
                  <a:pt x="6583680" y="73152"/>
                </a:lnTo>
                <a:lnTo>
                  <a:pt x="7680960" y="91440"/>
                </a:lnTo>
                <a:lnTo>
                  <a:pt x="8595360" y="164592"/>
                </a:lnTo>
                <a:lnTo>
                  <a:pt x="9601200" y="128016"/>
                </a:lnTo>
                <a:lnTo>
                  <a:pt x="10607040" y="91440"/>
                </a:lnTo>
                <a:lnTo>
                  <a:pt x="11430000" y="100584"/>
                </a:lnTo>
                <a:lnTo>
                  <a:pt x="12191695" y="137160"/>
                </a:lnTo>
                <a:lnTo>
                  <a:pt x="12191695" y="1847088"/>
                </a:lnTo>
                <a:lnTo>
                  <a:pt x="0" y="1847088"/>
                </a:lnTo>
              </a:path>
            </a:pathLst>
          </a:custGeom>
          <a:solidFill>
            <a:srgbClr val="362E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 name="Picture 2" descr="Logo_DvdG_2026(1).png"/>
          <p:cNvPicPr>
            <a:picLocks noChangeAspect="1"/>
          </p:cNvPicPr>
          <p:nvPr/>
        </p:nvPicPr>
        <p:blipFill>
          <a:blip r:embed="rId2"/>
          <a:stretch>
            <a:fillRect/>
          </a:stretch>
        </p:blipFill>
        <p:spPr>
          <a:xfrm>
            <a:off x="2438247" y="1051560"/>
            <a:ext cx="7315200" cy="3607593"/>
          </a:xfrm>
          <a:prstGeom prst="rect">
            <a:avLst/>
          </a:prstGeom>
        </p:spPr>
      </p:pic>
      <p:sp>
        <p:nvSpPr>
          <p:cNvPr id="4" name="TextBox 3"/>
          <p:cNvSpPr txBox="1"/>
          <p:nvPr/>
        </p:nvSpPr>
        <p:spPr>
          <a:xfrm>
            <a:off x="4233235" y="5376672"/>
            <a:ext cx="3695050" cy="923330"/>
          </a:xfrm>
          <a:prstGeom prst="rect">
            <a:avLst/>
          </a:prstGeom>
          <a:noFill/>
        </p:spPr>
        <p:txBody>
          <a:bodyPr wrap="none">
            <a:spAutoFit/>
          </a:bodyPr>
          <a:lstStyle/>
          <a:p>
            <a:pPr algn="ctr">
              <a:defRPr sz="2500">
                <a:solidFill>
                  <a:srgbClr val="FAF5EF"/>
                </a:solidFill>
                <a:latin typeface="Nexa Rust Slab Black 2"/>
              </a:defRPr>
            </a:pPr>
            <a:r>
              <a:rPr sz="5400" b="1" dirty="0">
                <a:solidFill>
                  <a:srgbClr val="63AD9A"/>
                </a:solidFill>
                <a:latin typeface="Nexa Rust Slab Black 2"/>
              </a:rPr>
              <a:t>Zo </a:t>
            </a:r>
            <a:r>
              <a:rPr sz="5400" b="1" dirty="0" err="1">
                <a:solidFill>
                  <a:srgbClr val="63AD9A"/>
                </a:solidFill>
                <a:latin typeface="Nexa Rust Slab Black 2"/>
              </a:rPr>
              <a:t>genaamd</a:t>
            </a:r>
            <a:endParaRPr sz="5400" b="1" dirty="0">
              <a:solidFill>
                <a:srgbClr val="63AD9A"/>
              </a:solidFill>
              <a:latin typeface="Nexa Rust Slab Black 2"/>
            </a:endParaRPr>
          </a:p>
        </p:txBody>
      </p:sp>
      <p:sp>
        <p:nvSpPr>
          <p:cNvPr id="5" name="TextBox 4"/>
          <p:cNvSpPr txBox="1"/>
          <p:nvPr/>
        </p:nvSpPr>
        <p:spPr>
          <a:xfrm>
            <a:off x="914400" y="6194953"/>
            <a:ext cx="10332720" cy="384048"/>
          </a:xfrm>
          <a:prstGeom prst="rect">
            <a:avLst/>
          </a:prstGeom>
          <a:noFill/>
        </p:spPr>
        <p:txBody>
          <a:bodyPr wrap="none">
            <a:spAutoFit/>
          </a:bodyPr>
          <a:lstStyle/>
          <a:p>
            <a:pPr algn="ctr">
              <a:defRPr sz="1600">
                <a:solidFill>
                  <a:srgbClr val="FAF5EF"/>
                </a:solidFill>
                <a:latin typeface="Glacial Indifference"/>
              </a:defRPr>
            </a:pPr>
            <a:r>
              <a:rPr sz="2400" dirty="0">
                <a:solidFill>
                  <a:srgbClr val="63AD9A"/>
                </a:solidFill>
                <a:latin typeface="Glacial Indifference"/>
              </a:rPr>
              <a:t>Zondag 11 </a:t>
            </a:r>
            <a:r>
              <a:rPr sz="2400" dirty="0" err="1">
                <a:solidFill>
                  <a:srgbClr val="63AD9A"/>
                </a:solidFill>
                <a:latin typeface="Glacial Indifference"/>
              </a:rPr>
              <a:t>oktober</a:t>
            </a:r>
            <a:r>
              <a:rPr sz="2400" dirty="0">
                <a:solidFill>
                  <a:srgbClr val="63AD9A"/>
                </a:solidFill>
                <a:latin typeface="Glacial Indifference"/>
              </a:rPr>
              <a: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362E52"/>
        </a:solidFill>
        <a:effectLst/>
      </p:bgPr>
    </p:bg>
    <p:spTree>
      <p:nvGrpSpPr>
        <p:cNvPr id="1" name=""/>
        <p:cNvGrpSpPr/>
        <p:nvPr/>
      </p:nvGrpSpPr>
      <p:grpSpPr>
        <a:xfrm>
          <a:off x="0" y="0"/>
          <a:ext cx="0" cy="0"/>
          <a:chOff x="0" y="0"/>
          <a:chExt cx="0" cy="0"/>
        </a:xfrm>
      </p:grpSpPr>
      <p:pic>
        <p:nvPicPr>
          <p:cNvPr id="2" name="Picture 1" descr="Logo_DvdG_2026(1).png"/>
          <p:cNvPicPr>
            <a:picLocks noChangeAspect="1"/>
          </p:cNvPicPr>
          <p:nvPr/>
        </p:nvPicPr>
        <p:blipFill>
          <a:blip r:embed="rId2"/>
          <a:stretch>
            <a:fillRect/>
          </a:stretch>
        </p:blipFill>
        <p:spPr>
          <a:xfrm>
            <a:off x="3215487" y="1143000"/>
            <a:ext cx="5760720" cy="2840980"/>
          </a:xfrm>
          <a:prstGeom prst="rect">
            <a:avLst/>
          </a:prstGeom>
        </p:spPr>
      </p:pic>
      <p:sp>
        <p:nvSpPr>
          <p:cNvPr id="3" name="TextBox 2"/>
          <p:cNvSpPr txBox="1"/>
          <p:nvPr/>
        </p:nvSpPr>
        <p:spPr>
          <a:xfrm>
            <a:off x="2877841" y="4892040"/>
            <a:ext cx="6497291" cy="523220"/>
          </a:xfrm>
          <a:prstGeom prst="rect">
            <a:avLst/>
          </a:prstGeom>
          <a:noFill/>
        </p:spPr>
        <p:txBody>
          <a:bodyPr wrap="none">
            <a:spAutoFit/>
          </a:bodyPr>
          <a:lstStyle/>
          <a:p>
            <a:pPr algn="ctr">
              <a:defRPr sz="2800" b="1">
                <a:solidFill>
                  <a:srgbClr val="FAF5EF"/>
                </a:solidFill>
                <a:latin typeface="Arial"/>
              </a:defRPr>
            </a:pPr>
            <a:r>
              <a:rPr lang="nl-NL" dirty="0">
                <a:latin typeface="Glacial Indifference"/>
              </a:rPr>
              <a:t>Hartelijk dank voor uw betrokkenheid!</a:t>
            </a:r>
            <a:endParaRPr dirty="0">
              <a:latin typeface="Glacial Indifferenc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5E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rcRect/>
          <a:stretch/>
        </p:blipFill>
        <p:spPr>
          <a:xfrm>
            <a:off x="7620000" y="0"/>
            <a:ext cx="4572000" cy="6858000"/>
          </a:xfrm>
          <a:prstGeom prst="rect">
            <a:avLst/>
          </a:prstGeom>
        </p:spPr>
      </p:pic>
      <p:sp>
        <p:nvSpPr>
          <p:cNvPr id="3" name="Freeform 2"/>
          <p:cNvSpPr/>
          <p:nvPr/>
        </p:nvSpPr>
        <p:spPr>
          <a:xfrm>
            <a:off x="0" y="0"/>
            <a:ext cx="8275320" cy="6858000"/>
          </a:xfrm>
          <a:custGeom>
            <a:avLst/>
            <a:gdLst/>
            <a:ahLst/>
            <a:cxnLst/>
            <a:rect l="l" t="t" r="r" b="b"/>
            <a:pathLst>
              <a:path w="7059168" h="6858000">
                <a:moveTo>
                  <a:pt x="0" y="0"/>
                </a:moveTo>
                <a:lnTo>
                  <a:pt x="6967728" y="0"/>
                </a:lnTo>
                <a:lnTo>
                  <a:pt x="7059168" y="274320"/>
                </a:lnTo>
                <a:lnTo>
                  <a:pt x="6949440" y="640080"/>
                </a:lnTo>
                <a:lnTo>
                  <a:pt x="6903720" y="1097280"/>
                </a:lnTo>
                <a:lnTo>
                  <a:pt x="6858000" y="1508760"/>
                </a:lnTo>
                <a:lnTo>
                  <a:pt x="6912864" y="1874519"/>
                </a:lnTo>
                <a:lnTo>
                  <a:pt x="6839712" y="2331720"/>
                </a:lnTo>
                <a:lnTo>
                  <a:pt x="6766560" y="2834640"/>
                </a:lnTo>
                <a:lnTo>
                  <a:pt x="6858000" y="3291840"/>
                </a:lnTo>
                <a:lnTo>
                  <a:pt x="6784848" y="3703320"/>
                </a:lnTo>
                <a:lnTo>
                  <a:pt x="6876288" y="4160520"/>
                </a:lnTo>
                <a:lnTo>
                  <a:pt x="6812280" y="4617720"/>
                </a:lnTo>
                <a:lnTo>
                  <a:pt x="6885432" y="5074920"/>
                </a:lnTo>
                <a:lnTo>
                  <a:pt x="6830568" y="5532120"/>
                </a:lnTo>
                <a:lnTo>
                  <a:pt x="6912864" y="5989320"/>
                </a:lnTo>
                <a:lnTo>
                  <a:pt x="6784848" y="6446520"/>
                </a:lnTo>
                <a:lnTo>
                  <a:pt x="6629400" y="6858000"/>
                </a:lnTo>
                <a:lnTo>
                  <a:pt x="0" y="6858000"/>
                </a:lnTo>
              </a:path>
            </a:pathLst>
          </a:custGeom>
          <a:solidFill>
            <a:srgbClr val="FAF5E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1143000"/>
            <a:ext cx="2448106" cy="553998"/>
          </a:xfrm>
          <a:prstGeom prst="rect">
            <a:avLst/>
          </a:prstGeom>
          <a:noFill/>
        </p:spPr>
        <p:txBody>
          <a:bodyPr wrap="none">
            <a:spAutoFit/>
          </a:bodyPr>
          <a:lstStyle/>
          <a:p>
            <a:pPr>
              <a:defRPr sz="3000" b="1">
                <a:solidFill>
                  <a:srgbClr val="362E52"/>
                </a:solidFill>
                <a:latin typeface="Arial"/>
              </a:defRPr>
            </a:pPr>
            <a:r>
              <a:rPr lang="nl-NL" dirty="0">
                <a:latin typeface="Glacial Indifference"/>
              </a:rPr>
              <a:t>Gevangenen</a:t>
            </a:r>
            <a:endParaRPr dirty="0">
              <a:latin typeface="Glacial Indifference"/>
            </a:endParaRPr>
          </a:p>
        </p:txBody>
      </p:sp>
      <p:sp>
        <p:nvSpPr>
          <p:cNvPr id="5" name="TextBox 4"/>
          <p:cNvSpPr txBox="1"/>
          <p:nvPr/>
        </p:nvSpPr>
        <p:spPr>
          <a:xfrm>
            <a:off x="822959" y="2331720"/>
            <a:ext cx="5548343" cy="2308324"/>
          </a:xfrm>
          <a:prstGeom prst="rect">
            <a:avLst/>
          </a:prstGeom>
          <a:noFill/>
        </p:spPr>
        <p:txBody>
          <a:bodyPr wrap="square">
            <a:spAutoFit/>
          </a:bodyPr>
          <a:lstStyle/>
          <a:p>
            <a:r>
              <a:rPr lang="nl-NL" sz="2400" dirty="0">
                <a:latin typeface="Glacial Indifference" pitchFamily="50" charset="0"/>
              </a:rPr>
              <a:t>Gevangenen zijn een onzichtbare groep in onze samenleving. Ze zitten achter slot en grendel vanwege een verdenking of veroordeling. Detentie betekent een crisismoment, zowel voor henzelf als voor de mensen om hen heen.</a:t>
            </a:r>
          </a:p>
        </p:txBody>
      </p:sp>
      <p:sp>
        <p:nvSpPr>
          <p:cNvPr id="6" name="Rectangle 5"/>
          <p:cNvSpPr/>
          <p:nvPr/>
        </p:nvSpPr>
        <p:spPr>
          <a:xfrm>
            <a:off x="822960" y="2057400"/>
            <a:ext cx="1005840" cy="54864"/>
          </a:xfrm>
          <a:prstGeom prst="rect">
            <a:avLst/>
          </a:prstGeom>
          <a:solidFill>
            <a:srgbClr val="63AD9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3" descr="Logo_DvdG_2026(1).png">
            <a:extLst>
              <a:ext uri="{FF2B5EF4-FFF2-40B4-BE49-F238E27FC236}">
                <a16:creationId xmlns:a16="http://schemas.microsoft.com/office/drawing/2014/main" id="{1F1B0253-F240-C5DD-650C-9C37BEE0731C}"/>
              </a:ext>
            </a:extLst>
          </p:cNvPr>
          <p:cNvPicPr>
            <a:picLocks noChangeAspect="1"/>
          </p:cNvPicPr>
          <p:nvPr/>
        </p:nvPicPr>
        <p:blipFill>
          <a:blip r:embed="rId3"/>
          <a:stretch>
            <a:fillRect/>
          </a:stretch>
        </p:blipFill>
        <p:spPr>
          <a:xfrm>
            <a:off x="388800" y="5972967"/>
            <a:ext cx="1440000" cy="71015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5EF"/>
        </a:solidFill>
        <a:effectLst/>
      </p:bgPr>
    </p:bg>
    <p:spTree>
      <p:nvGrpSpPr>
        <p:cNvPr id="1" name="">
          <a:extLst>
            <a:ext uri="{FF2B5EF4-FFF2-40B4-BE49-F238E27FC236}">
              <a16:creationId xmlns:a16="http://schemas.microsoft.com/office/drawing/2014/main" id="{A7F6740A-C909-467E-7A02-BCCF7B7F4C3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1D6D397-8E3F-ACC7-23C9-E6CA770E53EF}"/>
              </a:ext>
            </a:extLst>
          </p:cNvPr>
          <p:cNvPicPr>
            <a:picLocks noChangeAspect="1"/>
          </p:cNvPicPr>
          <p:nvPr/>
        </p:nvPicPr>
        <p:blipFill>
          <a:blip r:embed="rId2"/>
          <a:srcRect/>
          <a:stretch/>
        </p:blipFill>
        <p:spPr>
          <a:xfrm>
            <a:off x="7620000" y="0"/>
            <a:ext cx="4572000" cy="6858000"/>
          </a:xfrm>
          <a:prstGeom prst="rect">
            <a:avLst/>
          </a:prstGeom>
        </p:spPr>
      </p:pic>
      <p:sp>
        <p:nvSpPr>
          <p:cNvPr id="3" name="Freeform 2">
            <a:extLst>
              <a:ext uri="{FF2B5EF4-FFF2-40B4-BE49-F238E27FC236}">
                <a16:creationId xmlns:a16="http://schemas.microsoft.com/office/drawing/2014/main" id="{797E288E-64E4-1F6D-CE8F-DAA481DB7964}"/>
              </a:ext>
            </a:extLst>
          </p:cNvPr>
          <p:cNvSpPr/>
          <p:nvPr/>
        </p:nvSpPr>
        <p:spPr>
          <a:xfrm>
            <a:off x="0" y="0"/>
            <a:ext cx="8275320" cy="6858000"/>
          </a:xfrm>
          <a:custGeom>
            <a:avLst/>
            <a:gdLst/>
            <a:ahLst/>
            <a:cxnLst/>
            <a:rect l="l" t="t" r="r" b="b"/>
            <a:pathLst>
              <a:path w="7059168" h="6858000">
                <a:moveTo>
                  <a:pt x="0" y="0"/>
                </a:moveTo>
                <a:lnTo>
                  <a:pt x="6967728" y="0"/>
                </a:lnTo>
                <a:lnTo>
                  <a:pt x="7059168" y="274320"/>
                </a:lnTo>
                <a:lnTo>
                  <a:pt x="6949440" y="640080"/>
                </a:lnTo>
                <a:lnTo>
                  <a:pt x="6903720" y="1097280"/>
                </a:lnTo>
                <a:lnTo>
                  <a:pt x="6858000" y="1508760"/>
                </a:lnTo>
                <a:lnTo>
                  <a:pt x="6912864" y="1874519"/>
                </a:lnTo>
                <a:lnTo>
                  <a:pt x="6839712" y="2331720"/>
                </a:lnTo>
                <a:lnTo>
                  <a:pt x="6766560" y="2834640"/>
                </a:lnTo>
                <a:lnTo>
                  <a:pt x="6858000" y="3291840"/>
                </a:lnTo>
                <a:lnTo>
                  <a:pt x="6784848" y="3703320"/>
                </a:lnTo>
                <a:lnTo>
                  <a:pt x="6876288" y="4160520"/>
                </a:lnTo>
                <a:lnTo>
                  <a:pt x="6812280" y="4617720"/>
                </a:lnTo>
                <a:lnTo>
                  <a:pt x="6885432" y="5074920"/>
                </a:lnTo>
                <a:lnTo>
                  <a:pt x="6830568" y="5532120"/>
                </a:lnTo>
                <a:lnTo>
                  <a:pt x="6912864" y="5989320"/>
                </a:lnTo>
                <a:lnTo>
                  <a:pt x="6784848" y="6446520"/>
                </a:lnTo>
                <a:lnTo>
                  <a:pt x="6629400" y="6858000"/>
                </a:lnTo>
                <a:lnTo>
                  <a:pt x="0" y="6858000"/>
                </a:lnTo>
              </a:path>
            </a:pathLst>
          </a:custGeom>
          <a:solidFill>
            <a:srgbClr val="FAF5E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414CF136-B226-3260-8712-9B366918D2B2}"/>
              </a:ext>
            </a:extLst>
          </p:cNvPr>
          <p:cNvSpPr txBox="1"/>
          <p:nvPr/>
        </p:nvSpPr>
        <p:spPr>
          <a:xfrm>
            <a:off x="822960" y="1143000"/>
            <a:ext cx="1620957" cy="553998"/>
          </a:xfrm>
          <a:prstGeom prst="rect">
            <a:avLst/>
          </a:prstGeom>
          <a:noFill/>
        </p:spPr>
        <p:txBody>
          <a:bodyPr wrap="none">
            <a:spAutoFit/>
          </a:bodyPr>
          <a:lstStyle/>
          <a:p>
            <a:pPr>
              <a:defRPr sz="3000" b="1">
                <a:solidFill>
                  <a:srgbClr val="362E52"/>
                </a:solidFill>
                <a:latin typeface="Arial"/>
              </a:defRPr>
            </a:pPr>
            <a:r>
              <a:rPr lang="nl-NL" dirty="0">
                <a:latin typeface="Glacial Indifference"/>
              </a:rPr>
              <a:t>Wat nu?</a:t>
            </a:r>
            <a:endParaRPr dirty="0">
              <a:latin typeface="Glacial Indifference"/>
            </a:endParaRPr>
          </a:p>
        </p:txBody>
      </p:sp>
      <p:sp>
        <p:nvSpPr>
          <p:cNvPr id="5" name="TextBox 4">
            <a:extLst>
              <a:ext uri="{FF2B5EF4-FFF2-40B4-BE49-F238E27FC236}">
                <a16:creationId xmlns:a16="http://schemas.microsoft.com/office/drawing/2014/main" id="{39E10D9A-F968-FBF6-3988-87756EBB770C}"/>
              </a:ext>
            </a:extLst>
          </p:cNvPr>
          <p:cNvSpPr txBox="1"/>
          <p:nvPr/>
        </p:nvSpPr>
        <p:spPr>
          <a:xfrm>
            <a:off x="822959" y="2331720"/>
            <a:ext cx="5990795" cy="3046988"/>
          </a:xfrm>
          <a:prstGeom prst="rect">
            <a:avLst/>
          </a:prstGeom>
          <a:noFill/>
        </p:spPr>
        <p:txBody>
          <a:bodyPr wrap="square">
            <a:spAutoFit/>
          </a:bodyPr>
          <a:lstStyle/>
          <a:p>
            <a:r>
              <a:rPr lang="nl-NL" sz="2400" dirty="0">
                <a:latin typeface="Glacial Indifference" pitchFamily="50" charset="0"/>
              </a:rPr>
              <a:t>Detentie zorgt bij gevangenen voor veel stress en vragen: hoe ben ik in deze situatie terechtgekomen? Hoe ziet mijn toekomst eruit? Hoe gaat mijn familie om met de situatie? Wat is mijn houding ten opzichte van een eventueel slachtoffer? </a:t>
            </a:r>
            <a:br>
              <a:rPr lang="nl-NL" sz="2400" dirty="0">
                <a:latin typeface="Glacial Indifference" pitchFamily="50" charset="0"/>
              </a:rPr>
            </a:br>
            <a:r>
              <a:rPr lang="nl-NL" sz="2400" dirty="0">
                <a:latin typeface="Glacial Indifference" pitchFamily="50" charset="0"/>
              </a:rPr>
              <a:t>We willen gedetineerden niet met deze vragen laten zitten.</a:t>
            </a:r>
          </a:p>
        </p:txBody>
      </p:sp>
      <p:sp>
        <p:nvSpPr>
          <p:cNvPr id="6" name="Rectangle 5">
            <a:extLst>
              <a:ext uri="{FF2B5EF4-FFF2-40B4-BE49-F238E27FC236}">
                <a16:creationId xmlns:a16="http://schemas.microsoft.com/office/drawing/2014/main" id="{7F36C66D-E5B4-9C9C-F935-0986312D3CB8}"/>
              </a:ext>
            </a:extLst>
          </p:cNvPr>
          <p:cNvSpPr/>
          <p:nvPr/>
        </p:nvSpPr>
        <p:spPr>
          <a:xfrm>
            <a:off x="822960" y="2057400"/>
            <a:ext cx="1005840" cy="54864"/>
          </a:xfrm>
          <a:prstGeom prst="rect">
            <a:avLst/>
          </a:prstGeom>
          <a:solidFill>
            <a:srgbClr val="63AD9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3" descr="Logo_DvdG_2026(1).png">
            <a:extLst>
              <a:ext uri="{FF2B5EF4-FFF2-40B4-BE49-F238E27FC236}">
                <a16:creationId xmlns:a16="http://schemas.microsoft.com/office/drawing/2014/main" id="{A0C5CCAD-B661-2DA9-900B-244F64EC625E}"/>
              </a:ext>
            </a:extLst>
          </p:cNvPr>
          <p:cNvPicPr>
            <a:picLocks noChangeAspect="1"/>
          </p:cNvPicPr>
          <p:nvPr/>
        </p:nvPicPr>
        <p:blipFill>
          <a:blip r:embed="rId3"/>
          <a:stretch>
            <a:fillRect/>
          </a:stretch>
        </p:blipFill>
        <p:spPr>
          <a:xfrm>
            <a:off x="388621" y="5929200"/>
            <a:ext cx="1440180" cy="710245"/>
          </a:xfrm>
          <a:prstGeom prst="rect">
            <a:avLst/>
          </a:prstGeom>
        </p:spPr>
      </p:pic>
    </p:spTree>
    <p:extLst>
      <p:ext uri="{BB962C8B-B14F-4D97-AF65-F5344CB8AC3E}">
        <p14:creationId xmlns:p14="http://schemas.microsoft.com/office/powerpoint/2010/main" val="2575539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5EF"/>
        </a:solidFill>
        <a:effectLst/>
      </p:bgPr>
    </p:bg>
    <p:spTree>
      <p:nvGrpSpPr>
        <p:cNvPr id="1" name="">
          <a:extLst>
            <a:ext uri="{FF2B5EF4-FFF2-40B4-BE49-F238E27FC236}">
              <a16:creationId xmlns:a16="http://schemas.microsoft.com/office/drawing/2014/main" id="{59B678D0-D0D9-D4E1-6512-AF36CD8BB76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EC755FD-9854-73DD-E075-7EEC1C4F69E3}"/>
              </a:ext>
            </a:extLst>
          </p:cNvPr>
          <p:cNvPicPr>
            <a:picLocks noChangeAspect="1"/>
          </p:cNvPicPr>
          <p:nvPr/>
        </p:nvPicPr>
        <p:blipFill>
          <a:blip r:embed="rId2"/>
          <a:srcRect/>
          <a:stretch/>
        </p:blipFill>
        <p:spPr>
          <a:xfrm>
            <a:off x="7620000" y="0"/>
            <a:ext cx="4572000" cy="6858000"/>
          </a:xfrm>
          <a:prstGeom prst="rect">
            <a:avLst/>
          </a:prstGeom>
        </p:spPr>
      </p:pic>
      <p:sp>
        <p:nvSpPr>
          <p:cNvPr id="3" name="Freeform 2">
            <a:extLst>
              <a:ext uri="{FF2B5EF4-FFF2-40B4-BE49-F238E27FC236}">
                <a16:creationId xmlns:a16="http://schemas.microsoft.com/office/drawing/2014/main" id="{D9CC4C55-AB6B-084F-6378-8413DBED6CCB}"/>
              </a:ext>
            </a:extLst>
          </p:cNvPr>
          <p:cNvSpPr/>
          <p:nvPr/>
        </p:nvSpPr>
        <p:spPr>
          <a:xfrm>
            <a:off x="0" y="0"/>
            <a:ext cx="8275320" cy="6858000"/>
          </a:xfrm>
          <a:custGeom>
            <a:avLst/>
            <a:gdLst/>
            <a:ahLst/>
            <a:cxnLst/>
            <a:rect l="l" t="t" r="r" b="b"/>
            <a:pathLst>
              <a:path w="7059168" h="6858000">
                <a:moveTo>
                  <a:pt x="0" y="0"/>
                </a:moveTo>
                <a:lnTo>
                  <a:pt x="6967728" y="0"/>
                </a:lnTo>
                <a:lnTo>
                  <a:pt x="7059168" y="274320"/>
                </a:lnTo>
                <a:lnTo>
                  <a:pt x="6949440" y="640080"/>
                </a:lnTo>
                <a:lnTo>
                  <a:pt x="6903720" y="1097280"/>
                </a:lnTo>
                <a:lnTo>
                  <a:pt x="6858000" y="1508760"/>
                </a:lnTo>
                <a:lnTo>
                  <a:pt x="6912864" y="1874519"/>
                </a:lnTo>
                <a:lnTo>
                  <a:pt x="6839712" y="2331720"/>
                </a:lnTo>
                <a:lnTo>
                  <a:pt x="6766560" y="2834640"/>
                </a:lnTo>
                <a:lnTo>
                  <a:pt x="6858000" y="3291840"/>
                </a:lnTo>
                <a:lnTo>
                  <a:pt x="6784848" y="3703320"/>
                </a:lnTo>
                <a:lnTo>
                  <a:pt x="6876288" y="4160520"/>
                </a:lnTo>
                <a:lnTo>
                  <a:pt x="6812280" y="4617720"/>
                </a:lnTo>
                <a:lnTo>
                  <a:pt x="6885432" y="5074920"/>
                </a:lnTo>
                <a:lnTo>
                  <a:pt x="6830568" y="5532120"/>
                </a:lnTo>
                <a:lnTo>
                  <a:pt x="6912864" y="5989320"/>
                </a:lnTo>
                <a:lnTo>
                  <a:pt x="6784848" y="6446520"/>
                </a:lnTo>
                <a:lnTo>
                  <a:pt x="6629400" y="6858000"/>
                </a:lnTo>
                <a:lnTo>
                  <a:pt x="0" y="6858000"/>
                </a:lnTo>
              </a:path>
            </a:pathLst>
          </a:custGeom>
          <a:solidFill>
            <a:srgbClr val="FAF5E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5FE0AB1F-8CDE-E9C8-875E-137CF274C8CD}"/>
              </a:ext>
            </a:extLst>
          </p:cNvPr>
          <p:cNvSpPr txBox="1"/>
          <p:nvPr/>
        </p:nvSpPr>
        <p:spPr>
          <a:xfrm>
            <a:off x="822960" y="1143000"/>
            <a:ext cx="4758034" cy="553998"/>
          </a:xfrm>
          <a:prstGeom prst="rect">
            <a:avLst/>
          </a:prstGeom>
          <a:noFill/>
        </p:spPr>
        <p:txBody>
          <a:bodyPr wrap="none">
            <a:spAutoFit/>
          </a:bodyPr>
          <a:lstStyle/>
          <a:p>
            <a:pPr>
              <a:defRPr sz="3000" b="1">
                <a:solidFill>
                  <a:srgbClr val="362E52"/>
                </a:solidFill>
                <a:latin typeface="Arial"/>
              </a:defRPr>
            </a:pPr>
            <a:r>
              <a:rPr lang="nl-NL" dirty="0">
                <a:latin typeface="Glacial Indifference"/>
              </a:rPr>
              <a:t>Omzien naar gevangenen</a:t>
            </a:r>
            <a:endParaRPr dirty="0">
              <a:latin typeface="Glacial Indifference"/>
            </a:endParaRPr>
          </a:p>
        </p:txBody>
      </p:sp>
      <p:sp>
        <p:nvSpPr>
          <p:cNvPr id="5" name="TextBox 4">
            <a:extLst>
              <a:ext uri="{FF2B5EF4-FFF2-40B4-BE49-F238E27FC236}">
                <a16:creationId xmlns:a16="http://schemas.microsoft.com/office/drawing/2014/main" id="{C627999B-B179-E02D-EC93-C0C2E6E403CC}"/>
              </a:ext>
            </a:extLst>
          </p:cNvPr>
          <p:cNvSpPr txBox="1"/>
          <p:nvPr/>
        </p:nvSpPr>
        <p:spPr>
          <a:xfrm>
            <a:off x="822959" y="2331720"/>
            <a:ext cx="5769569" cy="2677656"/>
          </a:xfrm>
          <a:prstGeom prst="rect">
            <a:avLst/>
          </a:prstGeom>
          <a:noFill/>
        </p:spPr>
        <p:txBody>
          <a:bodyPr wrap="square">
            <a:spAutoFit/>
          </a:bodyPr>
          <a:lstStyle/>
          <a:p>
            <a:r>
              <a:rPr lang="nl-NL" sz="2400" dirty="0">
                <a:latin typeface="Glacial Indifference" pitchFamily="50" charset="0"/>
              </a:rPr>
              <a:t>Omzien naar gevangenen is één van de Werken van Barmhartigheid (Mattheüs 25).</a:t>
            </a:r>
            <a:br>
              <a:rPr lang="nl-NL" sz="2400" dirty="0">
                <a:latin typeface="Glacial Indifference" pitchFamily="50" charset="0"/>
              </a:rPr>
            </a:br>
            <a:r>
              <a:rPr lang="nl-NL" sz="2400" dirty="0">
                <a:latin typeface="Glacial Indifference" pitchFamily="50" charset="0"/>
              </a:rPr>
              <a:t>Op de </a:t>
            </a:r>
            <a:r>
              <a:rPr lang="nl-NL" sz="2400" b="1" dirty="0">
                <a:latin typeface="Glacial Indifference" pitchFamily="50" charset="0"/>
              </a:rPr>
              <a:t>Dag van de Gevangene </a:t>
            </a:r>
            <a:r>
              <a:rPr lang="nl-NL" sz="2400" dirty="0">
                <a:latin typeface="Glacial Indifference" pitchFamily="50" charset="0"/>
              </a:rPr>
              <a:t>vragen wij daarom uw bijzondere aandacht voor deze doelgroep. Wij blijven gevangenen zien als medemensen voor wie herstel en een nieuwe start mogelijk zijn!</a:t>
            </a:r>
          </a:p>
        </p:txBody>
      </p:sp>
      <p:sp>
        <p:nvSpPr>
          <p:cNvPr id="6" name="Rectangle 5">
            <a:extLst>
              <a:ext uri="{FF2B5EF4-FFF2-40B4-BE49-F238E27FC236}">
                <a16:creationId xmlns:a16="http://schemas.microsoft.com/office/drawing/2014/main" id="{2EB96D74-9AA9-4FEF-1EEF-EB9702E211C4}"/>
              </a:ext>
            </a:extLst>
          </p:cNvPr>
          <p:cNvSpPr/>
          <p:nvPr/>
        </p:nvSpPr>
        <p:spPr>
          <a:xfrm>
            <a:off x="822960" y="2057400"/>
            <a:ext cx="1005840" cy="54864"/>
          </a:xfrm>
          <a:prstGeom prst="rect">
            <a:avLst/>
          </a:prstGeom>
          <a:solidFill>
            <a:srgbClr val="63AD9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3" descr="Logo_DvdG_2026(1).png">
            <a:extLst>
              <a:ext uri="{FF2B5EF4-FFF2-40B4-BE49-F238E27FC236}">
                <a16:creationId xmlns:a16="http://schemas.microsoft.com/office/drawing/2014/main" id="{84E81158-51BB-4EE5-D300-27AED076C788}"/>
              </a:ext>
            </a:extLst>
          </p:cNvPr>
          <p:cNvPicPr>
            <a:picLocks noChangeAspect="1"/>
          </p:cNvPicPr>
          <p:nvPr/>
        </p:nvPicPr>
        <p:blipFill>
          <a:blip r:embed="rId3"/>
          <a:stretch>
            <a:fillRect/>
          </a:stretch>
        </p:blipFill>
        <p:spPr>
          <a:xfrm>
            <a:off x="388621" y="5929200"/>
            <a:ext cx="1440180" cy="710245"/>
          </a:xfrm>
          <a:prstGeom prst="rect">
            <a:avLst/>
          </a:prstGeom>
        </p:spPr>
      </p:pic>
    </p:spTree>
    <p:extLst>
      <p:ext uri="{BB962C8B-B14F-4D97-AF65-F5344CB8AC3E}">
        <p14:creationId xmlns:p14="http://schemas.microsoft.com/office/powerpoint/2010/main" val="3416962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62E52"/>
        </a:solidFill>
        <a:effectLst/>
      </p:bgPr>
    </p:bg>
    <p:spTree>
      <p:nvGrpSpPr>
        <p:cNvPr id="1" name=""/>
        <p:cNvGrpSpPr/>
        <p:nvPr/>
      </p:nvGrpSpPr>
      <p:grpSpPr>
        <a:xfrm>
          <a:off x="0" y="0"/>
          <a:ext cx="0" cy="0"/>
          <a:chOff x="0" y="0"/>
          <a:chExt cx="0" cy="0"/>
        </a:xfrm>
      </p:grpSpPr>
      <p:pic>
        <p:nvPicPr>
          <p:cNvPr id="2" name="Picture 1" descr="Logo_DvdG_2026(1).png"/>
          <p:cNvPicPr>
            <a:picLocks noChangeAspect="1"/>
          </p:cNvPicPr>
          <p:nvPr/>
        </p:nvPicPr>
        <p:blipFill>
          <a:blip r:embed="rId2"/>
          <a:stretch>
            <a:fillRect/>
          </a:stretch>
        </p:blipFill>
        <p:spPr>
          <a:xfrm>
            <a:off x="9646920" y="320040"/>
            <a:ext cx="1965960" cy="969540"/>
          </a:xfrm>
          <a:prstGeom prst="rect">
            <a:avLst/>
          </a:prstGeom>
        </p:spPr>
      </p:pic>
      <p:sp>
        <p:nvSpPr>
          <p:cNvPr id="3" name="TextBox 2"/>
          <p:cNvSpPr txBox="1"/>
          <p:nvPr/>
        </p:nvSpPr>
        <p:spPr>
          <a:xfrm>
            <a:off x="914400" y="2148840"/>
            <a:ext cx="3001143" cy="615553"/>
          </a:xfrm>
          <a:prstGeom prst="rect">
            <a:avLst/>
          </a:prstGeom>
          <a:noFill/>
        </p:spPr>
        <p:txBody>
          <a:bodyPr wrap="none">
            <a:spAutoFit/>
          </a:bodyPr>
          <a:lstStyle/>
          <a:p>
            <a:pPr>
              <a:defRPr sz="3400" b="1">
                <a:solidFill>
                  <a:srgbClr val="FAF5EF"/>
                </a:solidFill>
                <a:latin typeface="Arial"/>
              </a:defRPr>
            </a:pPr>
            <a:r>
              <a:rPr lang="nl-NL" dirty="0">
                <a:solidFill>
                  <a:srgbClr val="5CA38F"/>
                </a:solidFill>
                <a:latin typeface="Glacial Indifference"/>
              </a:rPr>
              <a:t>ZO GENAAMD</a:t>
            </a:r>
            <a:endParaRPr dirty="0">
              <a:solidFill>
                <a:srgbClr val="5CA38F"/>
              </a:solidFill>
              <a:latin typeface="Glacial Indifference"/>
            </a:endParaRPr>
          </a:p>
        </p:txBody>
      </p:sp>
      <p:sp>
        <p:nvSpPr>
          <p:cNvPr id="4" name="TextBox 3"/>
          <p:cNvSpPr txBox="1"/>
          <p:nvPr/>
        </p:nvSpPr>
        <p:spPr>
          <a:xfrm>
            <a:off x="914400" y="3154680"/>
            <a:ext cx="7728155" cy="3108543"/>
          </a:xfrm>
          <a:prstGeom prst="rect">
            <a:avLst/>
          </a:prstGeom>
          <a:noFill/>
        </p:spPr>
        <p:txBody>
          <a:bodyPr wrap="square">
            <a:spAutoFit/>
          </a:bodyPr>
          <a:lstStyle/>
          <a:p>
            <a:r>
              <a:rPr lang="nl-NL" sz="2800" dirty="0">
                <a:solidFill>
                  <a:srgbClr val="FAF5EF"/>
                </a:solidFill>
              </a:rPr>
              <a:t>Dit jaar luidt het thema van de Dag van de Gevangene </a:t>
            </a:r>
            <a:r>
              <a:rPr lang="nl-NL" sz="2800" b="1" dirty="0">
                <a:solidFill>
                  <a:srgbClr val="FAF5EF"/>
                </a:solidFill>
              </a:rPr>
              <a:t>‘Zo genaamd’</a:t>
            </a:r>
            <a:r>
              <a:rPr lang="nl-NL" sz="2800" dirty="0">
                <a:solidFill>
                  <a:srgbClr val="FAF5EF"/>
                </a:solidFill>
              </a:rPr>
              <a:t>.</a:t>
            </a:r>
            <a:r>
              <a:rPr lang="nl-NL" sz="2800" b="1" dirty="0">
                <a:solidFill>
                  <a:srgbClr val="FAF5EF"/>
                </a:solidFill>
              </a:rPr>
              <a:t> </a:t>
            </a:r>
          </a:p>
          <a:p>
            <a:r>
              <a:rPr lang="nl-NL" sz="2800" dirty="0">
                <a:solidFill>
                  <a:srgbClr val="FAF5EF"/>
                </a:solidFill>
              </a:rPr>
              <a:t>Het raakt aan de identiteit van de mens in detentie. Meer dan een nummer of ‘case’ is de gevangene een mens met een naam.</a:t>
            </a:r>
            <a:br>
              <a:rPr lang="nl-NL" sz="2800" dirty="0">
                <a:solidFill>
                  <a:srgbClr val="FAF5EF"/>
                </a:solidFill>
              </a:rPr>
            </a:br>
            <a:r>
              <a:rPr lang="nl-NL" sz="2800" dirty="0">
                <a:solidFill>
                  <a:srgbClr val="FAF5EF"/>
                </a:solidFill>
              </a:rPr>
              <a:t>Aan deze mens wil ook God Zijn Naam bekend maken: ‘Ik zal er zijn’.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C1516-EFB5-09D6-F86C-75926659DEC9}"/>
              </a:ext>
            </a:extLst>
          </p:cNvPr>
          <p:cNvSpPr>
            <a:spLocks noGrp="1"/>
          </p:cNvSpPr>
          <p:nvPr>
            <p:ph type="title"/>
          </p:nvPr>
        </p:nvSpPr>
        <p:spPr>
          <a:xfrm>
            <a:off x="838201" y="781113"/>
            <a:ext cx="10515600" cy="1325563"/>
          </a:xfrm>
        </p:spPr>
        <p:txBody>
          <a:bodyPr/>
          <a:lstStyle/>
          <a:p>
            <a:pPr algn="ctr"/>
            <a:r>
              <a:rPr lang="nl-NL" dirty="0">
                <a:solidFill>
                  <a:srgbClr val="362E52"/>
                </a:solidFill>
                <a:latin typeface="Amasis MT Pro Black" panose="02040A04050005020304" pitchFamily="18" charset="0"/>
              </a:rPr>
              <a:t>Cijfers over gedetineerden</a:t>
            </a:r>
            <a:endParaRPr lang="en-US" dirty="0">
              <a:solidFill>
                <a:srgbClr val="362E52"/>
              </a:solidFill>
            </a:endParaRPr>
          </a:p>
        </p:txBody>
      </p:sp>
      <p:pic>
        <p:nvPicPr>
          <p:cNvPr id="7" name="Graphic 6">
            <a:extLst>
              <a:ext uri="{FF2B5EF4-FFF2-40B4-BE49-F238E27FC236}">
                <a16:creationId xmlns:a16="http://schemas.microsoft.com/office/drawing/2014/main" id="{C899BCC9-314A-C098-D297-793059DE8F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7558" y="1923948"/>
            <a:ext cx="9916886" cy="365456"/>
          </a:xfrm>
          <a:prstGeom prst="rect">
            <a:avLst/>
          </a:prstGeom>
        </p:spPr>
      </p:pic>
      <p:sp>
        <p:nvSpPr>
          <p:cNvPr id="8" name="Content Placeholder 2">
            <a:extLst>
              <a:ext uri="{FF2B5EF4-FFF2-40B4-BE49-F238E27FC236}">
                <a16:creationId xmlns:a16="http://schemas.microsoft.com/office/drawing/2014/main" id="{4418A117-C63F-62B3-3E7C-FB85ED943FF7}"/>
              </a:ext>
            </a:extLst>
          </p:cNvPr>
          <p:cNvSpPr txBox="1">
            <a:spLocks/>
          </p:cNvSpPr>
          <p:nvPr/>
        </p:nvSpPr>
        <p:spPr>
          <a:xfrm>
            <a:off x="1399032" y="4344495"/>
            <a:ext cx="2953511" cy="2520340"/>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2400" b="0" i="0" u="none" strike="noStrike" kern="1200" cap="none" spc="0" normalizeH="0" baseline="0" noProof="0" dirty="0">
                <a:ln>
                  <a:noFill/>
                </a:ln>
                <a:solidFill>
                  <a:prstClr val="black"/>
                </a:solidFill>
                <a:effectLst/>
                <a:uLnTx/>
                <a:uFillTx/>
                <a:latin typeface="Glacial Indifference" pitchFamily="50" charset="0"/>
                <a:ea typeface="+mn-ea"/>
                <a:cs typeface="+mn-cs"/>
              </a:rPr>
              <a:t>In 2025 waren er in Nederland 21.938 nieuwe gevangenen.</a:t>
            </a:r>
            <a:endParaRPr kumimoji="0" lang="en-US" sz="2400" b="0" i="0" u="none" strike="noStrike" kern="1200" cap="none" spc="0" normalizeH="0" baseline="0" noProof="0" dirty="0">
              <a:ln>
                <a:noFill/>
              </a:ln>
              <a:solidFill>
                <a:prstClr val="black"/>
              </a:solidFill>
              <a:effectLst/>
              <a:uLnTx/>
              <a:uFillTx/>
              <a:latin typeface="Glacial Indifference" pitchFamily="50"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1" name="Graphic 10" descr="Jail with solid fill">
            <a:extLst>
              <a:ext uri="{FF2B5EF4-FFF2-40B4-BE49-F238E27FC236}">
                <a16:creationId xmlns:a16="http://schemas.microsoft.com/office/drawing/2014/main" id="{D511F912-4740-EB6E-DA39-64E47895727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75787" y="2544495"/>
            <a:ext cx="1800000" cy="1800000"/>
          </a:xfrm>
          <a:prstGeom prst="rect">
            <a:avLst/>
          </a:prstGeom>
        </p:spPr>
      </p:pic>
      <p:pic>
        <p:nvPicPr>
          <p:cNvPr id="12" name="Graphic 11" descr="Jail with solid fill">
            <a:extLst>
              <a:ext uri="{FF2B5EF4-FFF2-40B4-BE49-F238E27FC236}">
                <a16:creationId xmlns:a16="http://schemas.microsoft.com/office/drawing/2014/main" id="{921A747A-499B-4407-28E8-9953BF379E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96000" y="2544495"/>
            <a:ext cx="1800000" cy="1800000"/>
          </a:xfrm>
          <a:prstGeom prst="rect">
            <a:avLst/>
          </a:prstGeom>
        </p:spPr>
      </p:pic>
      <p:pic>
        <p:nvPicPr>
          <p:cNvPr id="13" name="Graphic 12" descr="Jail with solid fill">
            <a:extLst>
              <a:ext uri="{FF2B5EF4-FFF2-40B4-BE49-F238E27FC236}">
                <a16:creationId xmlns:a16="http://schemas.microsoft.com/office/drawing/2014/main" id="{7D2F08D5-3140-8A94-25F2-7805B75F2CD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61714" y="2544495"/>
            <a:ext cx="1800000" cy="1800000"/>
          </a:xfrm>
          <a:prstGeom prst="rect">
            <a:avLst/>
          </a:prstGeom>
        </p:spPr>
      </p:pic>
      <p:sp>
        <p:nvSpPr>
          <p:cNvPr id="4" name="Content Placeholder 2">
            <a:extLst>
              <a:ext uri="{FF2B5EF4-FFF2-40B4-BE49-F238E27FC236}">
                <a16:creationId xmlns:a16="http://schemas.microsoft.com/office/drawing/2014/main" id="{FEB222D8-665F-02C7-C7B0-6E3FE35A6B3C}"/>
              </a:ext>
            </a:extLst>
          </p:cNvPr>
          <p:cNvSpPr txBox="1">
            <a:spLocks/>
          </p:cNvSpPr>
          <p:nvPr/>
        </p:nvSpPr>
        <p:spPr>
          <a:xfrm>
            <a:off x="4477402" y="4337660"/>
            <a:ext cx="3282696" cy="2520340"/>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2400" b="0" i="0" u="none" strike="noStrike" kern="1200" cap="none" spc="0" normalizeH="0" baseline="0" noProof="0" dirty="0">
                <a:ln>
                  <a:noFill/>
                </a:ln>
                <a:solidFill>
                  <a:prstClr val="black"/>
                </a:solidFill>
                <a:effectLst/>
                <a:uLnTx/>
                <a:uFillTx/>
                <a:latin typeface="Glacial Indifference" pitchFamily="50" charset="0"/>
                <a:ea typeface="+mn-ea"/>
                <a:cs typeface="+mn-cs"/>
              </a:rPr>
              <a:t>Gemiddeld zitten er 9.537 gedetineerden gelijktijdig vast. Daarvan is 6,3% vrouw.</a:t>
            </a:r>
            <a:endParaRPr kumimoji="0" lang="en-US" sz="2400" b="0" i="0" u="none" strike="noStrike" kern="1200" cap="none" spc="0" normalizeH="0" baseline="0" noProof="0" dirty="0">
              <a:ln>
                <a:noFill/>
              </a:ln>
              <a:solidFill>
                <a:prstClr val="black"/>
              </a:solidFill>
              <a:effectLst/>
              <a:uLnTx/>
              <a:uFillTx/>
              <a:latin typeface="Glacial Indifference" pitchFamily="50"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ontent Placeholder 2">
            <a:extLst>
              <a:ext uri="{FF2B5EF4-FFF2-40B4-BE49-F238E27FC236}">
                <a16:creationId xmlns:a16="http://schemas.microsoft.com/office/drawing/2014/main" id="{978AFDFA-B5F4-DBDE-CF4B-4F4026B525A8}"/>
              </a:ext>
            </a:extLst>
          </p:cNvPr>
          <p:cNvSpPr txBox="1">
            <a:spLocks/>
          </p:cNvSpPr>
          <p:nvPr/>
        </p:nvSpPr>
        <p:spPr>
          <a:xfrm>
            <a:off x="7884958" y="4344495"/>
            <a:ext cx="2953511" cy="2520340"/>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2400" b="0" i="0" u="none" strike="noStrike" kern="1200" cap="none" spc="0" normalizeH="0" baseline="0" noProof="0" dirty="0">
                <a:ln>
                  <a:noFill/>
                </a:ln>
                <a:solidFill>
                  <a:prstClr val="black"/>
                </a:solidFill>
                <a:effectLst/>
                <a:uLnTx/>
                <a:uFillTx/>
                <a:latin typeface="Glacial Indifference" pitchFamily="50" charset="0"/>
                <a:ea typeface="+mn-ea"/>
                <a:cs typeface="+mn-cs"/>
              </a:rPr>
              <a:t>Ruim 1900 Nederlanders zitten vast in buitenlandse gevangenissen.</a:t>
            </a:r>
            <a:endParaRPr kumimoji="0" lang="en-US" sz="2400" b="0" i="0" u="none" strike="noStrike" kern="1200" cap="none" spc="0" normalizeH="0" baseline="0" noProof="0" dirty="0">
              <a:ln>
                <a:noFill/>
              </a:ln>
              <a:solidFill>
                <a:prstClr val="black"/>
              </a:solidFill>
              <a:effectLst/>
              <a:uLnTx/>
              <a:uFillTx/>
              <a:latin typeface="Glacial Indifference" pitchFamily="50"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Tekstvak 2">
            <a:extLst>
              <a:ext uri="{FF2B5EF4-FFF2-40B4-BE49-F238E27FC236}">
                <a16:creationId xmlns:a16="http://schemas.microsoft.com/office/drawing/2014/main" id="{EF32135D-96C0-3E4F-C67A-52660BB5F08C}"/>
              </a:ext>
            </a:extLst>
          </p:cNvPr>
          <p:cNvSpPr txBox="1"/>
          <p:nvPr/>
        </p:nvSpPr>
        <p:spPr>
          <a:xfrm>
            <a:off x="8619575" y="6581001"/>
            <a:ext cx="506219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Glacial Indifference" pitchFamily="50" charset="0"/>
                <a:ea typeface="+mn-ea"/>
                <a:cs typeface="+mn-cs"/>
              </a:rPr>
              <a:t>Bron: DJI, Infographic Gevangeniswezen, mei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6546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C1516-EFB5-09D6-F86C-75926659DEC9}"/>
              </a:ext>
            </a:extLst>
          </p:cNvPr>
          <p:cNvSpPr>
            <a:spLocks noGrp="1"/>
          </p:cNvSpPr>
          <p:nvPr>
            <p:ph type="title"/>
          </p:nvPr>
        </p:nvSpPr>
        <p:spPr>
          <a:xfrm>
            <a:off x="838201" y="781113"/>
            <a:ext cx="10515600" cy="1325563"/>
          </a:xfrm>
        </p:spPr>
        <p:txBody>
          <a:bodyPr/>
          <a:lstStyle/>
          <a:p>
            <a:pPr algn="ctr"/>
            <a:r>
              <a:rPr lang="nl-NL" dirty="0">
                <a:solidFill>
                  <a:srgbClr val="362E52"/>
                </a:solidFill>
                <a:latin typeface="Amasis MT Pro Black" panose="02040A04050005020304" pitchFamily="18" charset="0"/>
              </a:rPr>
              <a:t>Cijfers over gedetineerden</a:t>
            </a:r>
            <a:endParaRPr lang="en-US" dirty="0">
              <a:solidFill>
                <a:srgbClr val="362E52"/>
              </a:solidFill>
            </a:endParaRPr>
          </a:p>
        </p:txBody>
      </p:sp>
      <p:pic>
        <p:nvPicPr>
          <p:cNvPr id="7" name="Graphic 6">
            <a:extLst>
              <a:ext uri="{FF2B5EF4-FFF2-40B4-BE49-F238E27FC236}">
                <a16:creationId xmlns:a16="http://schemas.microsoft.com/office/drawing/2014/main" id="{C899BCC9-314A-C098-D297-793059DE8F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7558" y="1923948"/>
            <a:ext cx="9916886" cy="365456"/>
          </a:xfrm>
          <a:prstGeom prst="rect">
            <a:avLst/>
          </a:prstGeom>
        </p:spPr>
      </p:pic>
      <p:sp>
        <p:nvSpPr>
          <p:cNvPr id="8" name="Content Placeholder 2">
            <a:extLst>
              <a:ext uri="{FF2B5EF4-FFF2-40B4-BE49-F238E27FC236}">
                <a16:creationId xmlns:a16="http://schemas.microsoft.com/office/drawing/2014/main" id="{4418A117-C63F-62B3-3E7C-FB85ED943FF7}"/>
              </a:ext>
            </a:extLst>
          </p:cNvPr>
          <p:cNvSpPr txBox="1">
            <a:spLocks/>
          </p:cNvSpPr>
          <p:nvPr/>
        </p:nvSpPr>
        <p:spPr>
          <a:xfrm>
            <a:off x="1399032" y="4344489"/>
            <a:ext cx="2953511" cy="2520340"/>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2400" b="0" i="0" u="none" strike="noStrike" kern="1200" cap="none" spc="0" normalizeH="0" baseline="0" noProof="0" dirty="0">
                <a:ln>
                  <a:noFill/>
                </a:ln>
                <a:solidFill>
                  <a:prstClr val="black"/>
                </a:solidFill>
                <a:effectLst/>
                <a:uLnTx/>
                <a:uFillTx/>
                <a:latin typeface="Glacial Indifference" pitchFamily="50" charset="0"/>
                <a:ea typeface="+mn-ea"/>
                <a:cs typeface="+mn-cs"/>
              </a:rPr>
              <a:t>Van de volwassen gedetineerden in Nederland heeft 45% een licht verstandelijke beperking.</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1" name="Graphic 10" descr="Jail with solid fill">
            <a:extLst>
              <a:ext uri="{FF2B5EF4-FFF2-40B4-BE49-F238E27FC236}">
                <a16:creationId xmlns:a16="http://schemas.microsoft.com/office/drawing/2014/main" id="{D511F912-4740-EB6E-DA39-64E47895727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75787" y="2544489"/>
            <a:ext cx="1800000" cy="1800000"/>
          </a:xfrm>
          <a:prstGeom prst="rect">
            <a:avLst/>
          </a:prstGeom>
        </p:spPr>
      </p:pic>
      <p:pic>
        <p:nvPicPr>
          <p:cNvPr id="12" name="Graphic 11" descr="Jail with solid fill">
            <a:extLst>
              <a:ext uri="{FF2B5EF4-FFF2-40B4-BE49-F238E27FC236}">
                <a16:creationId xmlns:a16="http://schemas.microsoft.com/office/drawing/2014/main" id="{921A747A-499B-4407-28E8-9953BF379E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96000" y="2544489"/>
            <a:ext cx="1800000" cy="1800000"/>
          </a:xfrm>
          <a:prstGeom prst="rect">
            <a:avLst/>
          </a:prstGeom>
        </p:spPr>
      </p:pic>
      <p:pic>
        <p:nvPicPr>
          <p:cNvPr id="13" name="Graphic 12" descr="Jail with solid fill">
            <a:extLst>
              <a:ext uri="{FF2B5EF4-FFF2-40B4-BE49-F238E27FC236}">
                <a16:creationId xmlns:a16="http://schemas.microsoft.com/office/drawing/2014/main" id="{7D2F08D5-3140-8A94-25F2-7805B75F2CD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61714" y="2544489"/>
            <a:ext cx="1800000" cy="1800000"/>
          </a:xfrm>
          <a:prstGeom prst="rect">
            <a:avLst/>
          </a:prstGeom>
        </p:spPr>
      </p:pic>
      <p:sp>
        <p:nvSpPr>
          <p:cNvPr id="4" name="Content Placeholder 2">
            <a:extLst>
              <a:ext uri="{FF2B5EF4-FFF2-40B4-BE49-F238E27FC236}">
                <a16:creationId xmlns:a16="http://schemas.microsoft.com/office/drawing/2014/main" id="{FEB222D8-665F-02C7-C7B0-6E3FE35A6B3C}"/>
              </a:ext>
            </a:extLst>
          </p:cNvPr>
          <p:cNvSpPr txBox="1">
            <a:spLocks/>
          </p:cNvSpPr>
          <p:nvPr/>
        </p:nvSpPr>
        <p:spPr>
          <a:xfrm>
            <a:off x="4619244" y="4344489"/>
            <a:ext cx="2953511" cy="2520340"/>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2400" b="0" i="0" u="none" strike="noStrike" kern="1200" cap="none" spc="0" normalizeH="0" baseline="0" noProof="0" dirty="0">
                <a:ln>
                  <a:noFill/>
                </a:ln>
                <a:solidFill>
                  <a:prstClr val="black"/>
                </a:solidFill>
                <a:effectLst/>
                <a:uLnTx/>
                <a:uFillTx/>
                <a:latin typeface="Glacial Indifference" pitchFamily="50" charset="0"/>
                <a:ea typeface="+mn-ea"/>
                <a:cs typeface="+mn-cs"/>
              </a:rPr>
              <a:t>Bij 75% is sprake van (ernstig) antisociaal gedrag.</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ontent Placeholder 2">
            <a:extLst>
              <a:ext uri="{FF2B5EF4-FFF2-40B4-BE49-F238E27FC236}">
                <a16:creationId xmlns:a16="http://schemas.microsoft.com/office/drawing/2014/main" id="{978AFDFA-B5F4-DBDE-CF4B-4F4026B525A8}"/>
              </a:ext>
            </a:extLst>
          </p:cNvPr>
          <p:cNvSpPr txBox="1">
            <a:spLocks/>
          </p:cNvSpPr>
          <p:nvPr/>
        </p:nvSpPr>
        <p:spPr>
          <a:xfrm>
            <a:off x="7884958" y="4344489"/>
            <a:ext cx="2953511" cy="2520340"/>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2400" b="0" i="0" u="none" strike="noStrike" kern="1200" cap="none" spc="0" normalizeH="0" baseline="0" noProof="0" dirty="0">
                <a:ln>
                  <a:noFill/>
                </a:ln>
                <a:solidFill>
                  <a:prstClr val="black"/>
                </a:solidFill>
                <a:effectLst/>
                <a:uLnTx/>
                <a:uFillTx/>
                <a:latin typeface="Glacial Indifference" pitchFamily="50" charset="0"/>
                <a:ea typeface="+mn-ea"/>
                <a:cs typeface="+mn-cs"/>
              </a:rPr>
              <a:t>61% heeft problemen met huisvesting, 75% heeft financiële problemen, 50% heeft problemen met alcohol of drugs. </a:t>
            </a:r>
            <a:endPar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kstvak 4">
            <a:extLst>
              <a:ext uri="{FF2B5EF4-FFF2-40B4-BE49-F238E27FC236}">
                <a16:creationId xmlns:a16="http://schemas.microsoft.com/office/drawing/2014/main" id="{8F219D10-E253-F45B-E4E1-D16F6A53F86C}"/>
              </a:ext>
            </a:extLst>
          </p:cNvPr>
          <p:cNvSpPr txBox="1"/>
          <p:nvPr/>
        </p:nvSpPr>
        <p:spPr>
          <a:xfrm>
            <a:off x="8619575" y="6581001"/>
            <a:ext cx="506219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Glacial Indifference" pitchFamily="50" charset="0"/>
                <a:ea typeface="+mn-ea"/>
                <a:cs typeface="+mn-cs"/>
              </a:rPr>
              <a:t>Bron: DJI, Infographic Gevangeniswezen, mei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0731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5EF"/>
        </a:solidFill>
        <a:effectLst/>
      </p:bgPr>
    </p:bg>
    <p:spTree>
      <p:nvGrpSpPr>
        <p:cNvPr id="1" name=""/>
        <p:cNvGrpSpPr/>
        <p:nvPr/>
      </p:nvGrpSpPr>
      <p:grpSpPr>
        <a:xfrm>
          <a:off x="0" y="0"/>
          <a:ext cx="0" cy="0"/>
          <a:chOff x="0" y="0"/>
          <a:chExt cx="0" cy="0"/>
        </a:xfrm>
      </p:grpSpPr>
      <p:sp>
        <p:nvSpPr>
          <p:cNvPr id="2" name="TextBox 1"/>
          <p:cNvSpPr txBox="1"/>
          <p:nvPr/>
        </p:nvSpPr>
        <p:spPr>
          <a:xfrm>
            <a:off x="777240" y="594360"/>
            <a:ext cx="3257623" cy="553998"/>
          </a:xfrm>
          <a:prstGeom prst="rect">
            <a:avLst/>
          </a:prstGeom>
          <a:noFill/>
        </p:spPr>
        <p:txBody>
          <a:bodyPr wrap="none">
            <a:spAutoFit/>
          </a:bodyPr>
          <a:lstStyle/>
          <a:p>
            <a:pPr>
              <a:defRPr sz="3000" b="1">
                <a:solidFill>
                  <a:srgbClr val="362E52"/>
                </a:solidFill>
                <a:latin typeface="Arial"/>
              </a:defRPr>
            </a:pPr>
            <a:r>
              <a:rPr lang="nl-NL" dirty="0">
                <a:solidFill>
                  <a:srgbClr val="5CA38F"/>
                </a:solidFill>
                <a:latin typeface="Glacial Indifference"/>
              </a:rPr>
              <a:t>Wat kunt u doen?</a:t>
            </a:r>
            <a:endParaRPr dirty="0">
              <a:solidFill>
                <a:srgbClr val="5CA38F"/>
              </a:solidFill>
              <a:latin typeface="Glacial Indifference"/>
            </a:endParaRPr>
          </a:p>
        </p:txBody>
      </p:sp>
      <p:pic>
        <p:nvPicPr>
          <p:cNvPr id="4" name="Picture 3" descr="Logo_DvdG_2026(1).png"/>
          <p:cNvPicPr>
            <a:picLocks noChangeAspect="1"/>
          </p:cNvPicPr>
          <p:nvPr/>
        </p:nvPicPr>
        <p:blipFill>
          <a:blip r:embed="rId2"/>
          <a:stretch>
            <a:fillRect/>
          </a:stretch>
        </p:blipFill>
        <p:spPr>
          <a:xfrm>
            <a:off x="9738360" y="274320"/>
            <a:ext cx="1874519" cy="924445"/>
          </a:xfrm>
          <a:prstGeom prst="rect">
            <a:avLst/>
          </a:prstGeom>
        </p:spPr>
      </p:pic>
      <p:sp>
        <p:nvSpPr>
          <p:cNvPr id="5" name="TextBox 4"/>
          <p:cNvSpPr txBox="1"/>
          <p:nvPr/>
        </p:nvSpPr>
        <p:spPr>
          <a:xfrm>
            <a:off x="822960" y="1828800"/>
            <a:ext cx="10424160" cy="3539430"/>
          </a:xfrm>
          <a:prstGeom prst="rect">
            <a:avLst/>
          </a:prstGeom>
          <a:noFill/>
        </p:spPr>
        <p:txBody>
          <a:bodyPr wrap="square">
            <a:spAutoFit/>
          </a:bodyPr>
          <a:lstStyle/>
          <a:p>
            <a:pPr marL="285750" indent="-285750">
              <a:buFont typeface="Arial" panose="020B0604020202020204" pitchFamily="34" charset="0"/>
              <a:buChar char="•"/>
            </a:pPr>
            <a:r>
              <a:rPr lang="nl-NL" sz="2800" dirty="0">
                <a:latin typeface="Glacial Indifference" pitchFamily="50" charset="0"/>
              </a:rPr>
              <a:t>Bid voor gedetineerden in Nederland en daarbuiten.</a:t>
            </a:r>
          </a:p>
          <a:p>
            <a:pPr marL="285750" indent="-285750">
              <a:buFont typeface="Arial" panose="020B0604020202020204" pitchFamily="34" charset="0"/>
              <a:buChar char="•"/>
            </a:pPr>
            <a:r>
              <a:rPr lang="nl-NL" sz="2800" dirty="0">
                <a:latin typeface="Glacial Indifference" pitchFamily="50" charset="0"/>
              </a:rPr>
              <a:t>Bid voor familieleden (ouders, broers/zussen, kinderen) van gedetineerden en voor mogelijke slachtoffers.</a:t>
            </a:r>
          </a:p>
          <a:p>
            <a:pPr marL="285750" indent="-285750">
              <a:buFont typeface="Arial" panose="020B0604020202020204" pitchFamily="34" charset="0"/>
              <a:buChar char="•"/>
            </a:pPr>
            <a:r>
              <a:rPr lang="nl-NL" sz="2800" dirty="0">
                <a:latin typeface="Glacial Indifference" pitchFamily="50" charset="0"/>
              </a:rPr>
              <a:t>Denk met elkaar na over vragen rond schuld, straf, vergeving en verzoening. Hoe vindt u dat we met gedetineerden moeten omgaan?</a:t>
            </a:r>
          </a:p>
          <a:p>
            <a:pPr marL="285750" indent="-285750">
              <a:buFont typeface="Arial" panose="020B0604020202020204" pitchFamily="34" charset="0"/>
              <a:buChar char="•"/>
            </a:pPr>
            <a:r>
              <a:rPr lang="nl-NL" sz="2800" dirty="0">
                <a:latin typeface="Glacial Indifference" pitchFamily="50" charset="0"/>
              </a:rPr>
              <a:t>Meer doen? Word vrijwilliger bij één van de deelnemende organisaties!</a:t>
            </a:r>
          </a:p>
        </p:txBody>
      </p:sp>
      <p:sp>
        <p:nvSpPr>
          <p:cNvPr id="6" name="Rectangle 5"/>
          <p:cNvSpPr/>
          <p:nvPr/>
        </p:nvSpPr>
        <p:spPr>
          <a:xfrm>
            <a:off x="0" y="6236208"/>
            <a:ext cx="12191695" cy="621792"/>
          </a:xfrm>
          <a:prstGeom prst="rect">
            <a:avLst/>
          </a:prstGeom>
          <a:solidFill>
            <a:srgbClr val="362E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5EF"/>
        </a:solidFill>
        <a:effectLst/>
      </p:bgPr>
    </p:bg>
    <p:spTree>
      <p:nvGrpSpPr>
        <p:cNvPr id="1" name=""/>
        <p:cNvGrpSpPr/>
        <p:nvPr/>
      </p:nvGrpSpPr>
      <p:grpSpPr>
        <a:xfrm>
          <a:off x="0" y="0"/>
          <a:ext cx="0" cy="0"/>
          <a:chOff x="0" y="0"/>
          <a:chExt cx="0" cy="0"/>
        </a:xfrm>
      </p:grpSpPr>
      <p:sp>
        <p:nvSpPr>
          <p:cNvPr id="2" name="TextBox 1"/>
          <p:cNvSpPr txBox="1"/>
          <p:nvPr/>
        </p:nvSpPr>
        <p:spPr>
          <a:xfrm>
            <a:off x="777240" y="594360"/>
            <a:ext cx="7293984" cy="707886"/>
          </a:xfrm>
          <a:prstGeom prst="rect">
            <a:avLst/>
          </a:prstGeom>
          <a:noFill/>
        </p:spPr>
        <p:txBody>
          <a:bodyPr wrap="none">
            <a:spAutoFit/>
          </a:bodyPr>
          <a:lstStyle/>
          <a:p>
            <a:pPr>
              <a:defRPr sz="3000" b="1">
                <a:solidFill>
                  <a:srgbClr val="362E52"/>
                </a:solidFill>
                <a:latin typeface="Arial"/>
              </a:defRPr>
            </a:pPr>
            <a:r>
              <a:rPr lang="nl-NL" sz="4000" dirty="0">
                <a:solidFill>
                  <a:srgbClr val="5CA38F"/>
                </a:solidFill>
                <a:latin typeface="Glacial Indifference"/>
              </a:rPr>
              <a:t>Ondersteunende organisaties</a:t>
            </a:r>
            <a:endParaRPr sz="4000" dirty="0">
              <a:solidFill>
                <a:srgbClr val="5CA38F"/>
              </a:solidFill>
              <a:latin typeface="Glacial Indifference"/>
            </a:endParaRPr>
          </a:p>
        </p:txBody>
      </p:sp>
      <p:pic>
        <p:nvPicPr>
          <p:cNvPr id="3" name="Picture 2" descr="Logo_DvdG_2026(1).png"/>
          <p:cNvPicPr>
            <a:picLocks noChangeAspect="1"/>
          </p:cNvPicPr>
          <p:nvPr/>
        </p:nvPicPr>
        <p:blipFill>
          <a:blip r:embed="rId2"/>
          <a:stretch>
            <a:fillRect/>
          </a:stretch>
        </p:blipFill>
        <p:spPr>
          <a:xfrm>
            <a:off x="9738360" y="274320"/>
            <a:ext cx="1874519" cy="924445"/>
          </a:xfrm>
          <a:prstGeom prst="rect">
            <a:avLst/>
          </a:prstGeom>
        </p:spPr>
      </p:pic>
      <p:sp>
        <p:nvSpPr>
          <p:cNvPr id="4" name="Rectangle 3"/>
          <p:cNvSpPr/>
          <p:nvPr/>
        </p:nvSpPr>
        <p:spPr>
          <a:xfrm>
            <a:off x="0" y="6236208"/>
            <a:ext cx="12191695" cy="621792"/>
          </a:xfrm>
          <a:prstGeom prst="rect">
            <a:avLst/>
          </a:prstGeom>
          <a:solidFill>
            <a:srgbClr val="362E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467435" y="1816652"/>
            <a:ext cx="6795322" cy="4154984"/>
          </a:xfrm>
          <a:prstGeom prst="rect">
            <a:avLst/>
          </a:prstGeom>
          <a:noFill/>
        </p:spPr>
        <p:txBody>
          <a:bodyPr wrap="none" lIns="91440" tIns="45720" rIns="91440" bIns="45720" anchor="t">
            <a:spAutoFit/>
          </a:bodyPr>
          <a:lstStyle/>
          <a:p>
            <a:r>
              <a:rPr lang="nl-NL" sz="2400">
                <a:latin typeface="Glacial Indifference"/>
              </a:rPr>
              <a:t>De Dag van de Gevangene wordt ondersteund door:</a:t>
            </a:r>
          </a:p>
          <a:p>
            <a:r>
              <a:rPr lang="nl-NL" sz="2400" dirty="0">
                <a:latin typeface="Glacial Indifference" pitchFamily="50" charset="0"/>
              </a:rPr>
              <a:t> </a:t>
            </a:r>
          </a:p>
          <a:p>
            <a:pPr marL="342900" indent="-342900">
              <a:buFont typeface="Arial" panose="020B0604020202020204" pitchFamily="34" charset="0"/>
              <a:buChar char="•"/>
            </a:pPr>
            <a:r>
              <a:rPr lang="nl-NL" sz="2400" dirty="0">
                <a:latin typeface="Glacial Indifference" pitchFamily="50" charset="0"/>
              </a:rPr>
              <a:t>Protestants en Rooms-Katholiek Justitiepastoraat</a:t>
            </a:r>
          </a:p>
          <a:p>
            <a:pPr marL="342900" indent="-342900">
              <a:buFont typeface="Arial" panose="020B0604020202020204" pitchFamily="34" charset="0"/>
              <a:buChar char="•"/>
            </a:pPr>
            <a:r>
              <a:rPr lang="nl-NL" sz="2400" dirty="0">
                <a:latin typeface="Glacial Indifference" pitchFamily="50" charset="0"/>
              </a:rPr>
              <a:t>Stichting Epafras </a:t>
            </a:r>
          </a:p>
          <a:p>
            <a:pPr marL="342900" indent="-342900">
              <a:buFont typeface="Arial" panose="020B0604020202020204" pitchFamily="34" charset="0"/>
              <a:buChar char="•"/>
            </a:pPr>
            <a:r>
              <a:rPr lang="nl-NL" sz="2400" dirty="0">
                <a:latin typeface="Glacial Indifference" pitchFamily="50" charset="0"/>
              </a:rPr>
              <a:t>Stichting Exodus Nederland </a:t>
            </a:r>
          </a:p>
          <a:p>
            <a:pPr marL="342900" indent="-342900">
              <a:buFont typeface="Arial" panose="020B0604020202020204" pitchFamily="34" charset="0"/>
              <a:buChar char="•"/>
            </a:pPr>
            <a:r>
              <a:rPr lang="nl-NL" sz="2400" dirty="0">
                <a:latin typeface="Glacial Indifference" pitchFamily="50" charset="0"/>
              </a:rPr>
              <a:t>Stichting Gevangenenzorg Nederland</a:t>
            </a:r>
          </a:p>
          <a:p>
            <a:pPr marL="342900" indent="-342900">
              <a:buFont typeface="Arial" panose="020B0604020202020204" pitchFamily="34" charset="0"/>
              <a:buChar char="•"/>
            </a:pPr>
            <a:r>
              <a:rPr lang="nl-NL" sz="2400" dirty="0">
                <a:latin typeface="Glacial Indifference" pitchFamily="50" charset="0"/>
              </a:rPr>
              <a:t>Kerken met Stip</a:t>
            </a:r>
          </a:p>
          <a:p>
            <a:pPr marL="342900" indent="-342900">
              <a:buFont typeface="Arial" panose="020B0604020202020204" pitchFamily="34" charset="0"/>
              <a:buChar char="•"/>
            </a:pPr>
            <a:r>
              <a:rPr lang="nl-NL" sz="2400" dirty="0">
                <a:latin typeface="Glacial Indifference" pitchFamily="50" charset="0"/>
              </a:rPr>
              <a:t>Leger des Heils Reclassering</a:t>
            </a:r>
          </a:p>
          <a:p>
            <a:pPr marL="342900" indent="-342900">
              <a:buFont typeface="Arial" panose="020B0604020202020204" pitchFamily="34" charset="0"/>
              <a:buChar char="•"/>
            </a:pPr>
            <a:r>
              <a:rPr lang="nl-NL" sz="2400" dirty="0">
                <a:latin typeface="Glacial Indifference" pitchFamily="50" charset="0"/>
              </a:rPr>
              <a:t>Nederlands-Vlaams Bijbelgenootschap</a:t>
            </a:r>
          </a:p>
          <a:p>
            <a:pPr marL="342900" indent="-342900">
              <a:buFont typeface="Arial" panose="020B0604020202020204" pitchFamily="34" charset="0"/>
              <a:buChar char="•"/>
            </a:pPr>
            <a:r>
              <a:rPr lang="nl-NL" sz="2400" dirty="0">
                <a:latin typeface="Glacial Indifference" pitchFamily="50" charset="0"/>
              </a:rPr>
              <a:t>DSG De Sluis</a:t>
            </a:r>
          </a:p>
          <a:p>
            <a:pPr marL="342900" indent="-342900">
              <a:buFont typeface="Arial" panose="020B0604020202020204" pitchFamily="34" charset="0"/>
              <a:buChar char="•"/>
            </a:pPr>
            <a:r>
              <a:rPr lang="nl-NL" sz="2400" dirty="0">
                <a:latin typeface="Glacial Indifference" pitchFamily="50" charset="0"/>
              </a:rPr>
              <a:t>DSG Zwolle</a:t>
            </a:r>
          </a:p>
        </p:txBody>
      </p:sp>
      <p:pic>
        <p:nvPicPr>
          <p:cNvPr id="12" name="Afbeelding 11">
            <a:extLst>
              <a:ext uri="{FF2B5EF4-FFF2-40B4-BE49-F238E27FC236}">
                <a16:creationId xmlns:a16="http://schemas.microsoft.com/office/drawing/2014/main" id="{B1A6C7B3-5AC6-DABE-BEC0-E58481701985}"/>
              </a:ext>
            </a:extLst>
          </p:cNvPr>
          <p:cNvPicPr>
            <a:picLocks noChangeAspect="1"/>
          </p:cNvPicPr>
          <p:nvPr/>
        </p:nvPicPr>
        <p:blipFill>
          <a:blip r:embed="rId3"/>
          <a:srcRect/>
          <a:stretch/>
        </p:blipFill>
        <p:spPr>
          <a:xfrm>
            <a:off x="7716535" y="4891254"/>
            <a:ext cx="1080000" cy="1080000"/>
          </a:xfrm>
          <a:prstGeom prst="rect">
            <a:avLst/>
          </a:prstGeom>
        </p:spPr>
      </p:pic>
      <p:pic>
        <p:nvPicPr>
          <p:cNvPr id="14" name="Afbeelding 13">
            <a:extLst>
              <a:ext uri="{FF2B5EF4-FFF2-40B4-BE49-F238E27FC236}">
                <a16:creationId xmlns:a16="http://schemas.microsoft.com/office/drawing/2014/main" id="{584C5291-175F-0517-898A-55A556B6C952}"/>
              </a:ext>
            </a:extLst>
          </p:cNvPr>
          <p:cNvPicPr>
            <a:picLocks noChangeAspect="1"/>
          </p:cNvPicPr>
          <p:nvPr/>
        </p:nvPicPr>
        <p:blipFill>
          <a:blip r:embed="rId4"/>
          <a:srcRect/>
          <a:stretch/>
        </p:blipFill>
        <p:spPr>
          <a:xfrm>
            <a:off x="9198360" y="4880537"/>
            <a:ext cx="1080000" cy="1080000"/>
          </a:xfrm>
          <a:prstGeom prst="rect">
            <a:avLst/>
          </a:prstGeom>
        </p:spPr>
      </p:pic>
      <p:pic>
        <p:nvPicPr>
          <p:cNvPr id="16" name="Afbeelding 15">
            <a:extLst>
              <a:ext uri="{FF2B5EF4-FFF2-40B4-BE49-F238E27FC236}">
                <a16:creationId xmlns:a16="http://schemas.microsoft.com/office/drawing/2014/main" id="{FA5B90B3-4A1A-4578-2E5F-3E16A55E86EE}"/>
              </a:ext>
            </a:extLst>
          </p:cNvPr>
          <p:cNvPicPr>
            <a:picLocks noChangeAspect="1"/>
          </p:cNvPicPr>
          <p:nvPr/>
        </p:nvPicPr>
        <p:blipFill>
          <a:blip r:embed="rId5"/>
          <a:srcRect/>
          <a:stretch/>
        </p:blipFill>
        <p:spPr>
          <a:xfrm>
            <a:off x="9198360" y="3526161"/>
            <a:ext cx="1080000" cy="1080000"/>
          </a:xfrm>
          <a:prstGeom prst="rect">
            <a:avLst/>
          </a:prstGeom>
        </p:spPr>
      </p:pic>
      <p:pic>
        <p:nvPicPr>
          <p:cNvPr id="18" name="Afbeelding 17">
            <a:extLst>
              <a:ext uri="{FF2B5EF4-FFF2-40B4-BE49-F238E27FC236}">
                <a16:creationId xmlns:a16="http://schemas.microsoft.com/office/drawing/2014/main" id="{55ABB6A0-2DD0-F181-D204-0D3F3B878D6F}"/>
              </a:ext>
            </a:extLst>
          </p:cNvPr>
          <p:cNvPicPr>
            <a:picLocks noChangeAspect="1"/>
          </p:cNvPicPr>
          <p:nvPr/>
        </p:nvPicPr>
        <p:blipFill>
          <a:blip r:embed="rId6"/>
          <a:srcRect/>
          <a:stretch/>
        </p:blipFill>
        <p:spPr>
          <a:xfrm>
            <a:off x="10675619" y="3526161"/>
            <a:ext cx="1080000" cy="1080000"/>
          </a:xfrm>
          <a:prstGeom prst="rect">
            <a:avLst/>
          </a:prstGeom>
        </p:spPr>
      </p:pic>
      <p:pic>
        <p:nvPicPr>
          <p:cNvPr id="20" name="Afbeelding 19">
            <a:extLst>
              <a:ext uri="{FF2B5EF4-FFF2-40B4-BE49-F238E27FC236}">
                <a16:creationId xmlns:a16="http://schemas.microsoft.com/office/drawing/2014/main" id="{416B8B2F-FA21-2C43-F375-14B604E71F43}"/>
              </a:ext>
            </a:extLst>
          </p:cNvPr>
          <p:cNvPicPr>
            <a:picLocks noChangeAspect="1"/>
          </p:cNvPicPr>
          <p:nvPr/>
        </p:nvPicPr>
        <p:blipFill>
          <a:blip r:embed="rId7"/>
          <a:srcRect/>
          <a:stretch/>
        </p:blipFill>
        <p:spPr>
          <a:xfrm>
            <a:off x="7716535" y="3526161"/>
            <a:ext cx="1080000" cy="1080000"/>
          </a:xfrm>
          <a:prstGeom prst="rect">
            <a:avLst/>
          </a:prstGeom>
        </p:spPr>
      </p:pic>
      <p:pic>
        <p:nvPicPr>
          <p:cNvPr id="22" name="Afbeelding 21">
            <a:extLst>
              <a:ext uri="{FF2B5EF4-FFF2-40B4-BE49-F238E27FC236}">
                <a16:creationId xmlns:a16="http://schemas.microsoft.com/office/drawing/2014/main" id="{4A33007D-DEBB-396A-C034-441177407185}"/>
              </a:ext>
            </a:extLst>
          </p:cNvPr>
          <p:cNvPicPr>
            <a:picLocks noChangeAspect="1"/>
          </p:cNvPicPr>
          <p:nvPr/>
        </p:nvPicPr>
        <p:blipFill>
          <a:blip r:embed="rId8"/>
          <a:srcRect/>
          <a:stretch/>
        </p:blipFill>
        <p:spPr>
          <a:xfrm>
            <a:off x="7716535" y="2181207"/>
            <a:ext cx="1080000" cy="1080000"/>
          </a:xfrm>
          <a:prstGeom prst="rect">
            <a:avLst/>
          </a:prstGeom>
        </p:spPr>
      </p:pic>
      <p:pic>
        <p:nvPicPr>
          <p:cNvPr id="24" name="Afbeelding 23">
            <a:extLst>
              <a:ext uri="{FF2B5EF4-FFF2-40B4-BE49-F238E27FC236}">
                <a16:creationId xmlns:a16="http://schemas.microsoft.com/office/drawing/2014/main" id="{0D1FDC55-E561-5279-7565-7728C90D2080}"/>
              </a:ext>
            </a:extLst>
          </p:cNvPr>
          <p:cNvPicPr>
            <a:picLocks noChangeAspect="1"/>
          </p:cNvPicPr>
          <p:nvPr/>
        </p:nvPicPr>
        <p:blipFill>
          <a:blip r:embed="rId9"/>
          <a:srcRect/>
          <a:stretch/>
        </p:blipFill>
        <p:spPr>
          <a:xfrm>
            <a:off x="9198360" y="2171138"/>
            <a:ext cx="1080000" cy="1080000"/>
          </a:xfrm>
          <a:prstGeom prst="rect">
            <a:avLst/>
          </a:prstGeom>
        </p:spPr>
      </p:pic>
      <p:pic>
        <p:nvPicPr>
          <p:cNvPr id="26" name="Afbeelding 25">
            <a:extLst>
              <a:ext uri="{FF2B5EF4-FFF2-40B4-BE49-F238E27FC236}">
                <a16:creationId xmlns:a16="http://schemas.microsoft.com/office/drawing/2014/main" id="{11E69FC2-44B3-01D6-5FC8-6D4AACFA20E9}"/>
              </a:ext>
            </a:extLst>
          </p:cNvPr>
          <p:cNvPicPr>
            <a:picLocks noChangeAspect="1"/>
          </p:cNvPicPr>
          <p:nvPr/>
        </p:nvPicPr>
        <p:blipFill>
          <a:blip r:embed="rId10"/>
          <a:srcRect/>
          <a:stretch/>
        </p:blipFill>
        <p:spPr>
          <a:xfrm>
            <a:off x="10675619" y="2161068"/>
            <a:ext cx="1080000" cy="1080000"/>
          </a:xfrm>
          <a:prstGeom prst="rect">
            <a:avLst/>
          </a:prstGeom>
        </p:spPr>
      </p:pic>
      <p:pic>
        <p:nvPicPr>
          <p:cNvPr id="28" name="Afbeelding 27">
            <a:extLst>
              <a:ext uri="{FF2B5EF4-FFF2-40B4-BE49-F238E27FC236}">
                <a16:creationId xmlns:a16="http://schemas.microsoft.com/office/drawing/2014/main" id="{3F06844B-46C0-1E7F-EC97-CC0009CEC052}"/>
              </a:ext>
            </a:extLst>
          </p:cNvPr>
          <p:cNvPicPr>
            <a:picLocks noChangeAspect="1"/>
          </p:cNvPicPr>
          <p:nvPr/>
        </p:nvPicPr>
        <p:blipFill>
          <a:blip r:embed="rId11"/>
          <a:stretch>
            <a:fillRect/>
          </a:stretch>
        </p:blipFill>
        <p:spPr>
          <a:xfrm>
            <a:off x="10675619" y="4891254"/>
            <a:ext cx="1080000" cy="1080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CA67039D83AEE49A0A4DAB0E0BB81B5" ma:contentTypeVersion="19" ma:contentTypeDescription="Een nieuw document maken." ma:contentTypeScope="" ma:versionID="47f7a3202029fa1d80ae29d4447dd353">
  <xsd:schema xmlns:xsd="http://www.w3.org/2001/XMLSchema" xmlns:xs="http://www.w3.org/2001/XMLSchema" xmlns:p="http://schemas.microsoft.com/office/2006/metadata/properties" xmlns:ns2="cbe30dd3-4893-4430-a4d8-760dcbf8e2d5" xmlns:ns3="e34cc429-589e-438c-a7e9-a9addb735e06" targetNamespace="http://schemas.microsoft.com/office/2006/metadata/properties" ma:root="true" ma:fieldsID="16a4428a086a79124a6505944a18361d" ns2:_="" ns3:_="">
    <xsd:import namespace="cbe30dd3-4893-4430-a4d8-760dcbf8e2d5"/>
    <xsd:import namespace="e34cc429-589e-438c-a7e9-a9addb735e0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e30dd3-4893-4430-a4d8-760dcbf8e2d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aea15bf7-8c10-46d6-97b8-fc0a92c59f2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34cc429-589e-438c-a7e9-a9addb735e06" elementFormDefault="qualified">
    <xsd:import namespace="http://schemas.microsoft.com/office/2006/documentManagement/types"/>
    <xsd:import namespace="http://schemas.microsoft.com/office/infopath/2007/PartnerControls"/>
    <xsd:element name="SharedWithUsers" ma:index="13"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a9812861-6b5d-4d29-8b15-7771378084dd}" ma:internalName="TaxCatchAll" ma:showField="CatchAllData" ma:web="e34cc429-589e-438c-a7e9-a9addb735e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34cc429-589e-438c-a7e9-a9addb735e06" xsi:nil="true"/>
    <lcf76f155ced4ddcb4097134ff3c332f xmlns="cbe30dd3-4893-4430-a4d8-760dcbf8e2d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3982E3A-D30C-4F02-8774-C6AC62EC2F74}">
  <ds:schemaRefs>
    <ds:schemaRef ds:uri="http://schemas.microsoft.com/sharepoint/v3/contenttype/forms"/>
  </ds:schemaRefs>
</ds:datastoreItem>
</file>

<file path=customXml/itemProps2.xml><?xml version="1.0" encoding="utf-8"?>
<ds:datastoreItem xmlns:ds="http://schemas.openxmlformats.org/officeDocument/2006/customXml" ds:itemID="{16F6718D-8C2A-4E24-8CDE-9C1297F14B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e30dd3-4893-4430-a4d8-760dcbf8e2d5"/>
    <ds:schemaRef ds:uri="e34cc429-589e-438c-a7e9-a9addb735e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578B2D-B281-4EAD-85FC-51223237A132}">
  <ds:schemaRefs>
    <ds:schemaRef ds:uri="http://schemas.microsoft.com/office/2006/documentManagement/types"/>
    <ds:schemaRef ds:uri="http://schemas.microsoft.com/office/infopath/2007/PartnerControls"/>
    <ds:schemaRef ds:uri="e34cc429-589e-438c-a7e9-a9addb735e06"/>
    <ds:schemaRef ds:uri="http://www.w3.org/XML/1998/namespace"/>
    <ds:schemaRef ds:uri="http://purl.org/dc/terms/"/>
    <ds:schemaRef ds:uri="http://purl.org/dc/elements/1.1/"/>
    <ds:schemaRef ds:uri="cbe30dd3-4893-4430-a4d8-760dcbf8e2d5"/>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45</TotalTime>
  <Words>435</Words>
  <Application>Microsoft Office PowerPoint</Application>
  <PresentationFormat>Widescreen</PresentationFormat>
  <Paragraphs>41</Paragraphs>
  <Slides>10</Slides>
  <Notes>2</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Office Theme</vt:lpstr>
      <vt:lpstr>1_Office Theme</vt:lpstr>
      <vt:lpstr>PowerPoint Presentation</vt:lpstr>
      <vt:lpstr>PowerPoint Presentation</vt:lpstr>
      <vt:lpstr>PowerPoint Presentation</vt:lpstr>
      <vt:lpstr>PowerPoint Presentation</vt:lpstr>
      <vt:lpstr>PowerPoint Presentation</vt:lpstr>
      <vt:lpstr>Cijfers over gedetineerden</vt:lpstr>
      <vt:lpstr>Cijfers over gedetineerden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Matthijs Geluk</cp:lastModifiedBy>
  <cp:revision>4</cp:revision>
  <dcterms:created xsi:type="dcterms:W3CDTF">2013-01-27T09:14:16Z</dcterms:created>
  <dcterms:modified xsi:type="dcterms:W3CDTF">2026-08-20T14:12:04Z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0x0101002CA67039D83AEE49A0A4DAB0E0BB81B5</vt:lpwstr>
  </property>
  <property fmtid="{D5CDD505-2E9C-101B-9397-08002B2CF9AE}" pid="3" name="MediaServiceImageTags">
    <vt:lpwstr/>
  </property>
</Properties>
</file>